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4"/>
  </p:notesMasterIdLst>
  <p:sldIdLst>
    <p:sldId id="298" r:id="rId2"/>
    <p:sldId id="376" r:id="rId3"/>
    <p:sldId id="257" r:id="rId4"/>
    <p:sldId id="373" r:id="rId5"/>
    <p:sldId id="379" r:id="rId6"/>
    <p:sldId id="299" r:id="rId7"/>
    <p:sldId id="374" r:id="rId8"/>
    <p:sldId id="375" r:id="rId9"/>
    <p:sldId id="300" r:id="rId10"/>
    <p:sldId id="377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9" r:id="rId31"/>
    <p:sldId id="340" r:id="rId32"/>
    <p:sldId id="341" r:id="rId33"/>
    <p:sldId id="342" r:id="rId34"/>
    <p:sldId id="305" r:id="rId35"/>
    <p:sldId id="378" r:id="rId36"/>
    <p:sldId id="304" r:id="rId37"/>
    <p:sldId id="25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97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301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43" r:id="rId67"/>
    <p:sldId id="344" r:id="rId68"/>
    <p:sldId id="345" r:id="rId69"/>
    <p:sldId id="346" r:id="rId70"/>
    <p:sldId id="347" r:id="rId71"/>
    <p:sldId id="348" r:id="rId72"/>
    <p:sldId id="349" r:id="rId73"/>
    <p:sldId id="350" r:id="rId74"/>
    <p:sldId id="351" r:id="rId75"/>
    <p:sldId id="352" r:id="rId76"/>
    <p:sldId id="353" r:id="rId77"/>
    <p:sldId id="354" r:id="rId78"/>
    <p:sldId id="355" r:id="rId79"/>
    <p:sldId id="356" r:id="rId80"/>
    <p:sldId id="357" r:id="rId81"/>
    <p:sldId id="358" r:id="rId82"/>
    <p:sldId id="359" r:id="rId83"/>
    <p:sldId id="360" r:id="rId84"/>
    <p:sldId id="361" r:id="rId85"/>
    <p:sldId id="362" r:id="rId86"/>
    <p:sldId id="363" r:id="rId87"/>
    <p:sldId id="364" r:id="rId88"/>
    <p:sldId id="334" r:id="rId89"/>
    <p:sldId id="335" r:id="rId90"/>
    <p:sldId id="336" r:id="rId91"/>
    <p:sldId id="337" r:id="rId92"/>
    <p:sldId id="338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AF5DC970-C139-4D53-879A-6F65416D86CF}">
          <p14:sldIdLst>
            <p14:sldId id="298"/>
          </p14:sldIdLst>
        </p14:section>
        <p14:section name="Seção do Resumo" id="{8AC7BB70-35F9-4EA5-9234-C2B1356F641C}">
          <p14:sldIdLst>
            <p14:sldId id="376"/>
          </p14:sldIdLst>
        </p14:section>
        <p14:section name="Introdução ao Aimsun Next" id="{6DBE9515-5410-41B4-AFBC-23A370B14673}">
          <p14:sldIdLst>
            <p14:sldId id="257"/>
            <p14:sldId id="373"/>
            <p14:sldId id="379"/>
          </p14:sldIdLst>
        </p14:section>
        <p14:section name="Usando servidor WMS" id="{8BCC5FB8-8A41-4826-BEA7-BFA9DD8C8265}">
          <p14:sldIdLst>
            <p14:sldId id="299"/>
            <p14:sldId id="374"/>
            <p14:sldId id="375"/>
          </p14:sldIdLst>
        </p14:section>
        <p14:section name="Importando Redes OSM" id="{568F5BC5-E03B-4534-8732-D2467474B211}">
          <p14:sldIdLst>
            <p14:sldId id="300"/>
            <p14:sldId id="377"/>
          </p14:sldIdLst>
        </p14:section>
        <p14:section name="Modelo Microscópico" id="{C73D3ED7-9D98-4F3F-8F04-FB4C04200BD8}">
          <p14:sldIdLst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9"/>
            <p14:sldId id="340"/>
            <p14:sldId id="341"/>
            <p14:sldId id="342"/>
          </p14:sldIdLst>
        </p14:section>
        <p14:section name="Modelando a Rede" id="{81B68DB1-E793-4F87-BAFA-BDBC7315DE30}">
          <p14:sldIdLst>
            <p14:sldId id="305"/>
            <p14:sldId id="378"/>
          </p14:sldIdLst>
        </p14:section>
        <p14:section name="Estatísticas - Comparação de Cenários" id="{BCA1FDB8-4774-4C27-AF3A-DBD7E6CEA22C}">
          <p14:sldIdLst>
            <p14:sldId id="304"/>
            <p14:sldId id="259"/>
            <p14:sldId id="280"/>
            <p14:sldId id="281"/>
            <p14:sldId id="282"/>
            <p14:sldId id="283"/>
            <p14:sldId id="284"/>
            <p14:sldId id="285"/>
            <p14:sldId id="286"/>
            <p14:sldId id="297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</p14:sldIdLst>
        </p14:section>
        <p14:section name="Gerenciamento de Tráfego" id="{629254A9-2EEB-4EF3-8AE9-6B4602E26C8F}">
          <p14:sldIdLst>
            <p14:sldId id="301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</p14:sldIdLst>
        </p14:section>
        <p14:section name="Escolha Dinâmica de Rotas" id="{D0FCB44C-28A9-4B33-900C-8C7D6EF66382}">
          <p14:sldIdLst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34"/>
            <p14:sldId id="335"/>
            <p14:sldId id="336"/>
            <p14:sldId id="337"/>
            <p14:sldId id="338"/>
          </p14:sldIdLst>
        </p14:section>
      </p14:sectionLst>
    </p:ext>
    <p:ext uri="{EFAFB233-063F-42B5-8137-9DF3F51BA10A}">
      <p15:sldGuideLst xmlns:p15="http://schemas.microsoft.com/office/powerpoint/2012/main">
        <p15:guide id="2" pos="3838" userDrawn="1">
          <p15:clr>
            <a:srgbClr val="A4A3A4"/>
          </p15:clr>
        </p15:guide>
        <p15:guide id="4" orient="horz" pos="288" userDrawn="1">
          <p15:clr>
            <a:srgbClr val="A4A3A4"/>
          </p15:clr>
        </p15:guide>
        <p15:guide id="5" pos="7392" userDrawn="1">
          <p15:clr>
            <a:srgbClr val="A4A3A4"/>
          </p15:clr>
        </p15:guide>
        <p15:guide id="8" pos="3837">
          <p15:clr>
            <a:srgbClr val="A4A3A4"/>
          </p15:clr>
        </p15:guide>
        <p15:guide id="10" pos="739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8B"/>
    <a:srgbClr val="EF442E"/>
    <a:srgbClr val="1F80D9"/>
    <a:srgbClr val="09254C"/>
    <a:srgbClr val="C9DAE3"/>
    <a:srgbClr val="E9DFD5"/>
    <a:srgbClr val="E9A59D"/>
    <a:srgbClr val="FFC401"/>
    <a:srgbClr val="E4DAD0"/>
    <a:srgbClr val="0091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4190" autoAdjust="0"/>
  </p:normalViewPr>
  <p:slideViewPr>
    <p:cSldViewPr snapToGrid="0" snapToObjects="1">
      <p:cViewPr varScale="1">
        <p:scale>
          <a:sx n="82" d="100"/>
          <a:sy n="82" d="100"/>
        </p:scale>
        <p:origin x="425" y="45"/>
      </p:cViewPr>
      <p:guideLst>
        <p:guide pos="3838"/>
        <p:guide orient="horz" pos="288"/>
        <p:guide pos="7392"/>
        <p:guide pos="3837"/>
        <p:guide pos="73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32" d="100"/>
          <a:sy n="132" d="100"/>
        </p:scale>
        <p:origin x="-4608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Ano 1</c:v>
                </c:pt>
              </c:strCache>
            </c:strRef>
          </c:tx>
          <c:spPr>
            <a:solidFill>
              <a:srgbClr val="C9DAE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9254C"/>
                    </a:solidFill>
                    <a:latin typeface="Regular Aimsun Medium" panose="02000603040000020003" pitchFamily="2" charset="77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Opção do gráfico</c:v>
                </c:pt>
                <c:pt idx="1">
                  <c:v>Opção do gráfico</c:v>
                </c:pt>
                <c:pt idx="2">
                  <c:v>Total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3200</c:v>
                </c:pt>
                <c:pt idx="1">
                  <c:v>200</c:v>
                </c:pt>
                <c:pt idx="2">
                  <c:v>3400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6D-D94B-935E-D1410F95F1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Ano 2</c:v>
                </c:pt>
              </c:strCache>
            </c:strRef>
          </c:tx>
          <c:spPr>
            <a:solidFill>
              <a:srgbClr val="E9A59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9254C"/>
                    </a:solidFill>
                    <a:latin typeface="Regular Aimsun Medium" panose="02000603040000020003" pitchFamily="2" charset="77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Opção do gráfico</c:v>
                </c:pt>
                <c:pt idx="1">
                  <c:v>Opção do gráfico</c:v>
                </c:pt>
                <c:pt idx="2">
                  <c:v>Total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4100</c:v>
                </c:pt>
                <c:pt idx="1">
                  <c:v>300</c:v>
                </c:pt>
                <c:pt idx="2">
                  <c:v>4400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6D-D94B-935E-D1410F95F1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Ano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>
                    <a:latin typeface="Regular Aimsun Medium" panose="02000603040000020003" pitchFamily="2" charset="77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Opção do gráfico</c:v>
                </c:pt>
                <c:pt idx="1">
                  <c:v>Opção do gráfico</c:v>
                </c:pt>
                <c:pt idx="2">
                  <c:v>Total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4000</c:v>
                </c:pt>
                <c:pt idx="1">
                  <c:v>400</c:v>
                </c:pt>
                <c:pt idx="2">
                  <c:v>4400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6D-D94B-935E-D1410F95F14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Ano 4</c:v>
                </c:pt>
              </c:strCache>
            </c:strRef>
          </c:tx>
          <c:spPr>
            <a:solidFill>
              <a:srgbClr val="E9DFD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>
                    <a:latin typeface="Regular Aimsun Medium" panose="02000603040000020003" pitchFamily="2" charset="77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Opção do gráfico</c:v>
                </c:pt>
                <c:pt idx="1">
                  <c:v>Opção do gráfico</c:v>
                </c:pt>
                <c:pt idx="2">
                  <c:v>Total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5000</c:v>
                </c:pt>
                <c:pt idx="1">
                  <c:v>500</c:v>
                </c:pt>
                <c:pt idx="2">
                  <c:v>5500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6D-D94B-935E-D1410F95F1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79288064"/>
        <c:axId val="584504064"/>
      </c:barChart>
      <c:catAx>
        <c:axId val="57928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9254C"/>
                </a:solidFill>
                <a:latin typeface="Regular Aimsun Medium" panose="02000603040000020003" pitchFamily="2" charset="77"/>
                <a:ea typeface="+mn-ea"/>
                <a:cs typeface="+mn-cs"/>
              </a:defRPr>
            </a:pPr>
            <a:endParaRPr lang="pt-BR"/>
          </a:p>
        </c:txPr>
        <c:crossAx val="584504064"/>
        <c:crosses val="autoZero"/>
        <c:auto val="1"/>
        <c:lblAlgn val="ctr"/>
        <c:lblOffset val="100"/>
        <c:noMultiLvlLbl val="0"/>
      </c:catAx>
      <c:valAx>
        <c:axId val="58450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C9DAE3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9254C"/>
                </a:solidFill>
                <a:latin typeface="Regular Aimsun Medium" panose="02000603040000020003" pitchFamily="2" charset="77"/>
                <a:ea typeface="+mn-ea"/>
                <a:cs typeface="+mn-cs"/>
              </a:defRPr>
            </a:pPr>
            <a:endParaRPr lang="pt-BR"/>
          </a:p>
        </c:txPr>
        <c:crossAx val="579288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9254C"/>
              </a:solidFill>
              <a:latin typeface="Regular Aimsun Medium" panose="02000603040000020003" pitchFamily="2" charset="77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55598-14A8-AE4A-B5A6-77399887D489}" type="datetimeFigureOut">
              <a:rPr lang="en-US" smtClean="0"/>
              <a:t>9/14/2026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C2C91-0A62-5E40-97E5-863C2C472B0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05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299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89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112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555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863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619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8145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1260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6561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4975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110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5058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830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170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7642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36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6340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2093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060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776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592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1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9408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499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672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555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352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0263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0164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176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613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845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220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350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968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353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7808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705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3987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4397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792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1859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74995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78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135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4217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72914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61619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1551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89275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7616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62505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216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0063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32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0922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6764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188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77414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60752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54272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8115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03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514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90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C2C91-0A62-5E40-97E5-863C2C472B0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0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bg>
      <p:bgPr>
        <a:solidFill>
          <a:srgbClr val="0925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43400" y="5662613"/>
            <a:ext cx="3467100" cy="395287"/>
          </a:xfrm>
        </p:spPr>
        <p:txBody>
          <a:bodyPr>
            <a:normAutofit/>
          </a:bodyPr>
          <a:lstStyle>
            <a:lvl1pPr marL="0" indent="0" algn="ctr">
              <a:buNone/>
              <a:defRPr lang="en-US" sz="1400" b="0" i="0" kern="1200" dirty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pPr lvl="0"/>
            <a:r>
              <a:rPr lang="en-US" dirty="0"/>
              <a:t>Deck • Date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FDE4F7DB-12DE-45DF-BAB2-73C8BF572D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57105" y="1467486"/>
            <a:ext cx="3853286" cy="3809164"/>
          </a:xfrm>
          <a:prstGeom prst="rect">
            <a:avLst/>
          </a:prstGeom>
        </p:spPr>
      </p:pic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205DEE8E-7620-152F-DF3D-35BBFB74C5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274" y="239473"/>
            <a:ext cx="1895860" cy="35356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C90EA53-6C46-6CEC-11DE-C3D4E1DD41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260" y="170327"/>
            <a:ext cx="1003540" cy="48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096000" y="1389186"/>
            <a:ext cx="5638800" cy="4492072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9" y="1389186"/>
            <a:ext cx="4559013" cy="448346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579222-3D75-6846-80CE-327F12784D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3B5CF31-0AFE-474B-A785-666D503DC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57199"/>
            <a:ext cx="7353300" cy="62345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3600" baseline="0"/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1870C2A-1062-4C9B-86F8-BF516A1699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9161033E-059F-E440-02A3-58036FC002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646652D-CD8C-B031-66D2-0851A80CCD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60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bg>
      <p:bgPr>
        <a:solidFill>
          <a:srgbClr val="0925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3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65992"/>
            <a:ext cx="7353300" cy="136280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28092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C604AF03-3350-06AC-6503-22BCE2CFFD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274" y="6329722"/>
            <a:ext cx="1895860" cy="35356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6093E60-8E54-D976-DA5D-B8888D59DF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1189" y="256377"/>
            <a:ext cx="1251743" cy="41923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57200"/>
            <a:ext cx="11277600" cy="564585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2400">
                <a:solidFill>
                  <a:srgbClr val="09254C"/>
                </a:solidFill>
              </a:defRPr>
            </a:lvl1pPr>
            <a:lvl2pPr marL="457200" indent="0">
              <a:lnSpc>
                <a:spcPts val="3000"/>
              </a:lnSpc>
              <a:buNone/>
              <a:defRPr sz="2400"/>
            </a:lvl2pPr>
            <a:lvl3pPr marL="914400" indent="0">
              <a:lnSpc>
                <a:spcPts val="3000"/>
              </a:lnSpc>
              <a:buNone/>
              <a:defRPr sz="2400"/>
            </a:lvl3pPr>
            <a:lvl4pPr marL="1371600" indent="0">
              <a:lnSpc>
                <a:spcPts val="3000"/>
              </a:lnSpc>
              <a:buNone/>
              <a:defRPr sz="2400"/>
            </a:lvl4pPr>
            <a:lvl5pPr marL="1828800" indent="0">
              <a:lnSpc>
                <a:spcPts val="3000"/>
              </a:lnSpc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576C9A-209E-FB43-AEBB-FF04CBA6BB6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96C548-B305-494E-ABD4-D6E5BB981E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46C34535-26A4-C155-76A4-465AED3FA2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3BE8EF3-71F0-3119-ABFF-FD988620D3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3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072608-58B3-0744-A927-A5C21C6B6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01BE554-A238-1948-AF54-2BFB24267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76346" y="1389186"/>
            <a:ext cx="7558454" cy="4492072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144654A-BFC0-C54F-8F67-86E6B6711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1720" y="1389186"/>
            <a:ext cx="3257426" cy="448346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08FFCF5-BE44-AD4F-96CF-3FF968A85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57199"/>
            <a:ext cx="7353300" cy="62345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3200" baseline="0"/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CF1886E-AA92-43FF-9394-D96E20C4EA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1EFE50F3-9159-893B-41D6-4222028F0A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7F57CC8-D2D4-CBF8-B646-D6811A4324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79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239715"/>
            <a:ext cx="11277600" cy="4897315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 dirty="0"/>
              <a:t>Picture/Video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7C86F4-B2EB-804D-B46E-93ED51ED5A1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45B8C-FD38-2B43-BF12-77BCCF5CEA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57199"/>
            <a:ext cx="7353300" cy="62345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3200" baseline="0"/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75AEA6C7-B450-4D45-BEF0-506339450F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7F6BE218-BF9E-1286-600D-0C38377904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440BCD0-0035-B0C2-0081-6814267AA2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13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2">
    <p:bg>
      <p:bgPr>
        <a:solidFill>
          <a:srgbClr val="1F8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3276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Imagem 4" descr="Texto&#10;&#10;Descrição gerada automaticamente">
            <a:extLst>
              <a:ext uri="{FF2B5EF4-FFF2-40B4-BE49-F238E27FC236}">
                <a16:creationId xmlns:a16="http://schemas.microsoft.com/office/drawing/2014/main" id="{E5501DC2-533C-1AE2-B194-24BDA3CB1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274" y="6329722"/>
            <a:ext cx="1895860" cy="35356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_1">
    <p:bg>
      <p:bgPr>
        <a:solidFill>
          <a:srgbClr val="C9DA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0" y="1477108"/>
            <a:ext cx="5638800" cy="4615961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72711"/>
            <a:ext cx="3462580" cy="462475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Oval 6"/>
          <p:cNvSpPr/>
          <p:nvPr userDrawn="1"/>
        </p:nvSpPr>
        <p:spPr>
          <a:xfrm>
            <a:off x="11616812" y="1354015"/>
            <a:ext cx="235975" cy="23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11616812" y="5967328"/>
            <a:ext cx="235975" cy="23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7200360-C008-8E4D-93D6-B137C58222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57199"/>
            <a:ext cx="7353300" cy="62345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3200" baseline="0"/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endParaRPr lang="en-US" dirty="0"/>
          </a:p>
        </p:txBody>
      </p:sp>
      <p:pic>
        <p:nvPicPr>
          <p:cNvPr id="5" name="Imagem 4" descr="Texto&#10;&#10;Descrição gerada automaticamente com confiança média">
            <a:extLst>
              <a:ext uri="{FF2B5EF4-FFF2-40B4-BE49-F238E27FC236}">
                <a16:creationId xmlns:a16="http://schemas.microsoft.com/office/drawing/2014/main" id="{FDD48B6B-5A58-C287-EABD-43BD5E72FC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350231"/>
            <a:ext cx="1788792" cy="37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10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3">
    <p:bg>
      <p:bgPr>
        <a:solidFill>
          <a:srgbClr val="EF4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34522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457200" y="6057900"/>
            <a:ext cx="269632" cy="3465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Regular Medium" charset="0"/>
                <a:ea typeface="Regular Medium" charset="0"/>
                <a:cs typeface="Regular Medium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i="0" dirty="0">
              <a:solidFill>
                <a:schemeClr val="bg2"/>
              </a:solidFill>
              <a:latin typeface="Regular Aimsun Medium" panose="02000603040000020003" pitchFamily="2" charset="77"/>
            </a:endParaRPr>
          </a:p>
        </p:txBody>
      </p: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92145CB5-764C-E999-5C01-8D5092096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274" y="6329722"/>
            <a:ext cx="1895860" cy="35356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4">
    <p:bg>
      <p:bgPr>
        <a:solidFill>
          <a:srgbClr val="0096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292469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ABB210ED-2916-A488-1A9B-33476D6A88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274" y="6329722"/>
            <a:ext cx="1895860" cy="35356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_5">
    <p:bg>
      <p:bgPr>
        <a:solidFill>
          <a:srgbClr val="FFC4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3276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Imagem 4" descr="Texto&#10;&#10;Descrição gerada automaticamente com confiança média">
            <a:extLst>
              <a:ext uri="{FF2B5EF4-FFF2-40B4-BE49-F238E27FC236}">
                <a16:creationId xmlns:a16="http://schemas.microsoft.com/office/drawing/2014/main" id="{CB4D5BF4-689C-49DF-4000-08F644B6F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350231"/>
            <a:ext cx="1788792" cy="37124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 Page With Title">
    <p:bg>
      <p:bgPr>
        <a:solidFill>
          <a:srgbClr val="0925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72644"/>
            <a:ext cx="11277600" cy="1472540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None/>
              <a:defRPr lang="en-US" sz="4000" b="0" i="0" kern="1200" dirty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63A918-6EDC-48F0-9B8B-2CFE1CEB16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57105" y="1467486"/>
            <a:ext cx="3853286" cy="3809164"/>
          </a:xfrm>
          <a:prstGeom prst="rect">
            <a:avLst/>
          </a:prstGeom>
        </p:spPr>
      </p:pic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8248B30D-A3D6-05D8-5F9B-51889F2D08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274" y="239473"/>
            <a:ext cx="1895860" cy="3535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033ECB9-CF35-5771-C511-25EC55DF0E3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835" y="112816"/>
            <a:ext cx="1839891" cy="61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55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6">
    <p:bg>
      <p:bgPr>
        <a:solidFill>
          <a:srgbClr val="E9A5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3276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D3CECDE6-5AB7-46B8-12A4-0490EB97AF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350231"/>
            <a:ext cx="1788792" cy="37124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7">
    <p:bg>
      <p:bgPr>
        <a:solidFill>
          <a:srgbClr val="E9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3276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AB6E7453-CECF-5636-EB2E-3393E9FCB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292721"/>
            <a:ext cx="1788792" cy="37124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8">
    <p:bg>
      <p:bgPr>
        <a:solidFill>
          <a:srgbClr val="E9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04850" y="0"/>
            <a:ext cx="6858000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ct val="120000"/>
              </a:lnSpc>
              <a:buFont typeface="Arial" charset="0"/>
              <a:buChar char="•"/>
            </a:pP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3276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" name="Imagem 1" descr="Texto&#10;&#10;Descrição gerada automaticamente com confiança média">
            <a:extLst>
              <a:ext uri="{FF2B5EF4-FFF2-40B4-BE49-F238E27FC236}">
                <a16:creationId xmlns:a16="http://schemas.microsoft.com/office/drawing/2014/main" id="{41AF0B0C-6F4A-FE38-BFAB-FC9A7F85DF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304223"/>
            <a:ext cx="1788792" cy="37124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9">
    <p:bg>
      <p:bgPr>
        <a:solidFill>
          <a:srgbClr val="C9DA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353300" cy="13276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57200" y="2019300"/>
            <a:ext cx="7353300" cy="773723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chemeClr val="tx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" name="Imagem 1" descr="Texto&#10;&#10;Descrição gerada automaticamente com confiança média">
            <a:extLst>
              <a:ext uri="{FF2B5EF4-FFF2-40B4-BE49-F238E27FC236}">
                <a16:creationId xmlns:a16="http://schemas.microsoft.com/office/drawing/2014/main" id="{DA64CD04-6239-5886-AFA6-025C5A308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275469"/>
            <a:ext cx="1788792" cy="37124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288">
          <p15:clr>
            <a:srgbClr val="FBAE40"/>
          </p15:clr>
        </p15:guide>
        <p15:guide id="6" pos="739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0925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199" y="465992"/>
            <a:ext cx="9024551" cy="1362808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Thanks!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2D69E56-44BE-4CD8-99D1-BC288D6F96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" y="6308725"/>
            <a:ext cx="1423910" cy="294005"/>
          </a:xfrm>
          <a:prstGeom prst="rect">
            <a:avLst/>
          </a:prstGeom>
        </p:spPr>
      </p:pic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06EDE61B-66C2-2ADE-FBB5-0094C1E6F5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90134" y="6308725"/>
            <a:ext cx="1895860" cy="35356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EE34EFD-A5FB-B4FB-708A-98C8EF11B4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275894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8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(Main) Title Slide_1">
    <p:bg>
      <p:bgPr>
        <a:solidFill>
          <a:srgbClr val="0925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891140"/>
            <a:ext cx="7353300" cy="136280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20000"/>
              </a:lnSpc>
              <a:defRPr sz="40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5527535"/>
            <a:ext cx="7353300" cy="76931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Event, Speaker, additional info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450BA401-5404-46EE-AEC4-7AAACB1B33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" y="483954"/>
            <a:ext cx="2011680" cy="415366"/>
          </a:xfrm>
          <a:prstGeom prst="rect">
            <a:avLst/>
          </a:prstGeom>
        </p:spPr>
      </p:pic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E1D64C6D-89F3-8C64-AAFC-2F34495106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38940" y="483954"/>
            <a:ext cx="1895860" cy="35356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EE58FD0-7CDA-752B-D4DC-02CC009EDA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51419" y="442264"/>
            <a:ext cx="1489162" cy="49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47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710E4D0-3A31-E44D-B88C-0A86151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199"/>
            <a:ext cx="7353300" cy="64225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3200">
                <a:solidFill>
                  <a:srgbClr val="09254C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2891C84-1188-1049-ADD2-119BF5EAF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120803"/>
            <a:ext cx="7353300" cy="465725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rgbClr val="09254C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55A8D8-4D02-AC48-B856-986EC2E201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FD8C9A4-C174-DE4F-9274-1A5B1CFD6D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" y="1719263"/>
            <a:ext cx="11277600" cy="45088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6FA5271-6C96-456B-9D71-E0FF2F217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4" name="Imagem 3" descr="Texto&#10;&#10;Descrição gerada automaticamente com confiança média">
            <a:extLst>
              <a:ext uri="{FF2B5EF4-FFF2-40B4-BE49-F238E27FC236}">
                <a16:creationId xmlns:a16="http://schemas.microsoft.com/office/drawing/2014/main" id="{F5AB409B-50DC-E2D9-2034-680463C4B5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26AEAB5-B6CB-FD67-D894-87D3326BBF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0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710E4D0-3A31-E44D-B88C-0A86151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199"/>
            <a:ext cx="7353300" cy="64225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3200">
                <a:solidFill>
                  <a:srgbClr val="09254C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2891C84-1188-1049-ADD2-119BF5EAF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120803"/>
            <a:ext cx="7353300" cy="465725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rgbClr val="09254C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55A8D8-4D02-AC48-B856-986EC2E201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2EADB9F-937B-7A40-9F64-85A7E61D76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719471"/>
            <a:ext cx="11277600" cy="449876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500"/>
              </a:spcBef>
              <a:buNone/>
              <a:defRPr sz="1800">
                <a:solidFill>
                  <a:srgbClr val="09254C"/>
                </a:solidFill>
              </a:defRPr>
            </a:lvl1pPr>
            <a:lvl2pPr marL="457200" indent="0">
              <a:lnSpc>
                <a:spcPts val="3000"/>
              </a:lnSpc>
              <a:buNone/>
              <a:defRPr sz="2400"/>
            </a:lvl2pPr>
            <a:lvl3pPr marL="914400" indent="0">
              <a:lnSpc>
                <a:spcPts val="3000"/>
              </a:lnSpc>
              <a:buNone/>
              <a:defRPr sz="2400"/>
            </a:lvl3pPr>
            <a:lvl4pPr marL="1371600" indent="0">
              <a:lnSpc>
                <a:spcPts val="3000"/>
              </a:lnSpc>
              <a:buNone/>
              <a:defRPr sz="2400"/>
            </a:lvl4pPr>
            <a:lvl5pPr marL="1828800" indent="0">
              <a:lnSpc>
                <a:spcPts val="3000"/>
              </a:lnSpc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558EA92-47D2-4491-B19E-E1F42CB9A3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24AB729D-98DF-212C-8840-5E115D0B1F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E6CDA50-EB55-EF4A-3A92-47BF90D2C7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7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7353300" cy="64225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3200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57200" y="1120803"/>
            <a:ext cx="7353300" cy="465725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rgbClr val="09254C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2450D539-0024-5348-9096-1FD8CE4206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687287"/>
            <a:ext cx="11277600" cy="453934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5175FC-DD21-3B4D-B1C8-C3E574E9A3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075B0AB7-CD34-453F-A4A5-8D05973C79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6" name="Imagem 5" descr="Texto&#10;&#10;Descrição gerada automaticamente com confiança média">
            <a:extLst>
              <a:ext uri="{FF2B5EF4-FFF2-40B4-BE49-F238E27FC236}">
                <a16:creationId xmlns:a16="http://schemas.microsoft.com/office/drawing/2014/main" id="{C120A4AD-999F-DB0C-D3C9-841A0D41AD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556FB85-C29B-5563-EB0F-16E4FD304B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6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e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6E4979-3FA0-F747-AA4A-3CF96AD0E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B792A4-F540-5B45-9AA5-1C34599E4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199"/>
            <a:ext cx="7353300" cy="64225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3200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9165D99-6302-9A4B-A4B9-EEA13279F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120803"/>
            <a:ext cx="7353300" cy="465725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20000"/>
              </a:lnSpc>
              <a:buNone/>
              <a:defRPr sz="2400" b="0" i="0">
                <a:solidFill>
                  <a:srgbClr val="09254C"/>
                </a:solidFill>
                <a:latin typeface="Regular Aimsun Medium" panose="02000603040000020003" pitchFamily="2" charset="77"/>
                <a:ea typeface="Regular Aimsun Medium" panose="02000603040000020003" pitchFamily="2" charset="77"/>
                <a:cs typeface="Regular Aimsun Medium" panose="0200060304000002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0FFDA13B-0F24-4BCD-AFF4-B26BDF880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2" name="Imagem 1" descr="Texto&#10;&#10;Descrição gerada automaticamente com confiança média">
            <a:extLst>
              <a:ext uri="{FF2B5EF4-FFF2-40B4-BE49-F238E27FC236}">
                <a16:creationId xmlns:a16="http://schemas.microsoft.com/office/drawing/2014/main" id="{3CEA1B98-C2B7-1A43-F468-7C644B1B4F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910A972-88B3-37EF-7412-10E8434A74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8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re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6E4979-3FA0-F747-AA4A-3CF96AD0E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B792A4-F540-5B45-9AA5-1C34599E4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199"/>
            <a:ext cx="7353300" cy="64225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3200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856D3B8-644A-7143-9EE8-8291074E2EB6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64869887"/>
              </p:ext>
            </p:extLst>
          </p:nvPr>
        </p:nvGraphicFramePr>
        <p:xfrm>
          <a:off x="902273" y="1289583"/>
          <a:ext cx="10387453" cy="501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4">
            <a:extLst>
              <a:ext uri="{FF2B5EF4-FFF2-40B4-BE49-F238E27FC236}">
                <a16:creationId xmlns:a16="http://schemas.microsoft.com/office/drawing/2014/main" id="{7D0FA3F1-6EF4-4626-B6DA-7351701B9D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2" name="Imagem 1" descr="Texto&#10;&#10;Descrição gerada automaticamente com confiança média">
            <a:extLst>
              <a:ext uri="{FF2B5EF4-FFF2-40B4-BE49-F238E27FC236}">
                <a16:creationId xmlns:a16="http://schemas.microsoft.com/office/drawing/2014/main" id="{2E5D4044-9650-3675-4E21-54E2F87E52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05C7C73-06EA-19AE-F925-8ED06BE4410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8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57199"/>
            <a:ext cx="7353300" cy="62345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3600" baseline="0"/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235033"/>
            <a:ext cx="11277600" cy="4948053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0BFF6B-5C1C-3442-BE4A-DF69813A5C0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28EDC821-A081-43F6-B412-0AE042FC7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3261" y="6207312"/>
            <a:ext cx="1704906" cy="602062"/>
          </a:xfrm>
          <a:prstGeom prst="rect">
            <a:avLst/>
          </a:prstGeom>
        </p:spPr>
      </p:pic>
      <p:pic>
        <p:nvPicPr>
          <p:cNvPr id="3" name="Imagem 2" descr="Texto&#10;&#10;Descrição gerada automaticamente com confiança média">
            <a:extLst>
              <a:ext uri="{FF2B5EF4-FFF2-40B4-BE49-F238E27FC236}">
                <a16:creationId xmlns:a16="http://schemas.microsoft.com/office/drawing/2014/main" id="{19311EDA-13F9-7B2A-4461-B9AEFC336C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2106" y="6350231"/>
            <a:ext cx="1788792" cy="37124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E68E1DC-F745-6612-50DB-1F3839F75B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9386" y="6326238"/>
            <a:ext cx="1251743" cy="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55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353300" cy="12053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 (Regular Medium 32pt)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7549"/>
            <a:ext cx="7408126" cy="45511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dirty="0"/>
              <a:t>Click to edit Master text styles (18pt)</a:t>
            </a:r>
          </a:p>
          <a:p>
            <a:pPr lvl="1"/>
            <a:r>
              <a:rPr lang="en-US" dirty="0"/>
              <a:t>Second level (18pt)</a:t>
            </a:r>
          </a:p>
          <a:p>
            <a:pPr lvl="2"/>
            <a:r>
              <a:rPr lang="en-US" dirty="0"/>
              <a:t>Third level (18pt)</a:t>
            </a:r>
          </a:p>
          <a:p>
            <a:pPr lvl="3"/>
            <a:r>
              <a:rPr lang="en-US" dirty="0"/>
              <a:t>Fourth level (18pt)</a:t>
            </a:r>
          </a:p>
          <a:p>
            <a:pPr lvl="4"/>
            <a:r>
              <a:rPr lang="en-US" dirty="0"/>
              <a:t>Fifth level (18pt)</a:t>
            </a:r>
          </a:p>
          <a:p>
            <a:pPr lvl="5"/>
            <a:r>
              <a:rPr lang="en-US" dirty="0"/>
              <a:t>Sixth level (18pt)</a:t>
            </a:r>
          </a:p>
          <a:p>
            <a:pPr lvl="6"/>
            <a:r>
              <a:rPr lang="en-US" dirty="0"/>
              <a:t>Seventh level (18pt)</a:t>
            </a:r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Eighth level (18pt)</a:t>
            </a:r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Ninth level </a:t>
            </a:r>
            <a:r>
              <a:rPr lang="en-US" dirty="0"/>
              <a:t>(18pt)</a:t>
            </a:r>
            <a:endParaRPr lang="en-US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DA43B-D7F9-E447-9EA9-73625E2FB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61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09254C"/>
                </a:solidFill>
                <a:latin typeface="Regular Aimsun Medium" panose="02000603040000020003" pitchFamily="2" charset="77"/>
              </a:defRPr>
            </a:lvl1pPr>
          </a:lstStyle>
          <a:p>
            <a:fld id="{AA543C61-8AFA-D84A-A60E-2ADF35713F08}" type="slidenum">
              <a:rPr lang="en-US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5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710" r:id="rId2"/>
    <p:sldLayoutId id="2147483709" r:id="rId3"/>
    <p:sldLayoutId id="2147483711" r:id="rId4"/>
    <p:sldLayoutId id="2147483713" r:id="rId5"/>
    <p:sldLayoutId id="2147483672" r:id="rId6"/>
    <p:sldLayoutId id="2147483708" r:id="rId7"/>
    <p:sldLayoutId id="2147483714" r:id="rId8"/>
    <p:sldLayoutId id="2147483707" r:id="rId9"/>
    <p:sldLayoutId id="2147483675" r:id="rId10"/>
    <p:sldLayoutId id="2147483668" r:id="rId11"/>
    <p:sldLayoutId id="2147483678" r:id="rId12"/>
    <p:sldLayoutId id="2147483680" r:id="rId13"/>
    <p:sldLayoutId id="2147483679" r:id="rId14"/>
    <p:sldLayoutId id="2147483658" r:id="rId15"/>
    <p:sldLayoutId id="2147483684" r:id="rId16"/>
    <p:sldLayoutId id="2147483667" r:id="rId17"/>
    <p:sldLayoutId id="2147483660" r:id="rId18"/>
    <p:sldLayoutId id="2147483661" r:id="rId19"/>
    <p:sldLayoutId id="2147483662" r:id="rId20"/>
    <p:sldLayoutId id="2147483663" r:id="rId21"/>
    <p:sldLayoutId id="2147483669" r:id="rId22"/>
    <p:sldLayoutId id="2147483664" r:id="rId23"/>
    <p:sldLayoutId id="2147483706" r:id="rId24"/>
  </p:sldLayoutIdLst>
  <p:hf hdr="0" ftr="0" dt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b="0" i="0" kern="1200" baseline="0">
          <a:solidFill>
            <a:srgbClr val="09254C"/>
          </a:solidFill>
          <a:latin typeface="Regular Aimsun Medium" panose="02000603040000020003" pitchFamily="2" charset="77"/>
          <a:ea typeface="Regular Aimsun Medium" panose="02000603040000020003" pitchFamily="2" charset="77"/>
          <a:cs typeface="Regular Aimsun Medium" panose="02000603040000020003" pitchFamily="2" charset="77"/>
        </a:defRPr>
      </a:lvl1pPr>
    </p:titleStyle>
    <p:bodyStyle>
      <a:lvl1pPr marL="228600" indent="-228600" algn="l" defTabSz="914400" rtl="0" eaLnBrk="1" fontAlgn="ctr" latinLnBrk="0" hangingPunct="1">
        <a:lnSpc>
          <a:spcPct val="120000"/>
        </a:lnSpc>
        <a:spcBef>
          <a:spcPts val="500"/>
        </a:spcBef>
        <a:spcAft>
          <a:spcPts val="0"/>
        </a:spcAft>
        <a:buClr>
          <a:srgbClr val="09254C"/>
        </a:buClr>
        <a:buFont typeface="Arial"/>
        <a:buChar char="•"/>
        <a:defRPr sz="1800" b="0" i="0" kern="1200">
          <a:solidFill>
            <a:srgbClr val="09254C"/>
          </a:solidFill>
          <a:latin typeface="Regular Aimsun Medium" panose="02000603040000020003" pitchFamily="2" charset="77"/>
          <a:ea typeface="Regular Aimsun Medium" panose="02000603040000020003" pitchFamily="2" charset="77"/>
          <a:cs typeface="Regular Aimsun Medium" panose="02000603040000020003" pitchFamily="2" charset="77"/>
        </a:defRPr>
      </a:lvl1pPr>
      <a:lvl2pPr marL="685800" indent="-228600" algn="l" defTabSz="914400" rtl="0" eaLnBrk="1" fontAlgn="ctr" latinLnBrk="0" hangingPunct="1">
        <a:lnSpc>
          <a:spcPct val="120000"/>
        </a:lnSpc>
        <a:spcBef>
          <a:spcPts val="500"/>
        </a:spcBef>
        <a:spcAft>
          <a:spcPts val="0"/>
        </a:spcAft>
        <a:buFont typeface="Arial"/>
        <a:buChar char="•"/>
        <a:defRPr sz="1800" b="0" i="0" kern="1200">
          <a:solidFill>
            <a:srgbClr val="09254C"/>
          </a:solidFill>
          <a:latin typeface="Regular Aimsun Medium" panose="02000603040000020003" pitchFamily="2" charset="77"/>
          <a:ea typeface="Regular Aimsun Medium" panose="02000603040000020003" pitchFamily="2" charset="77"/>
          <a:cs typeface="Regular Aimsun Medium" panose="02000603040000020003" pitchFamily="2" charset="77"/>
        </a:defRPr>
      </a:lvl2pPr>
      <a:lvl3pPr marL="1143000" indent="-228600" algn="l" defTabSz="914400" rtl="0" eaLnBrk="1" fontAlgn="ctr" latinLnBrk="0" hangingPunct="1">
        <a:lnSpc>
          <a:spcPct val="120000"/>
        </a:lnSpc>
        <a:spcBef>
          <a:spcPts val="500"/>
        </a:spcBef>
        <a:spcAft>
          <a:spcPts val="0"/>
        </a:spcAft>
        <a:buFont typeface="Arial"/>
        <a:buChar char="•"/>
        <a:defRPr sz="1800" b="0" i="0" kern="1200">
          <a:solidFill>
            <a:srgbClr val="09254C"/>
          </a:solidFill>
          <a:latin typeface="Regular Aimsun Medium" panose="02000603040000020003" pitchFamily="2" charset="77"/>
          <a:ea typeface="Regular Aimsun Medium" panose="02000603040000020003" pitchFamily="2" charset="77"/>
          <a:cs typeface="Regular Aimsun Medium" panose="02000603040000020003" pitchFamily="2" charset="77"/>
        </a:defRPr>
      </a:lvl3pPr>
      <a:lvl4pPr marL="1600200" indent="-228600" algn="l" defTabSz="914400" rtl="0" eaLnBrk="1" fontAlgn="ctr" latinLnBrk="0" hangingPunct="1">
        <a:lnSpc>
          <a:spcPct val="120000"/>
        </a:lnSpc>
        <a:spcBef>
          <a:spcPts val="500"/>
        </a:spcBef>
        <a:spcAft>
          <a:spcPts val="0"/>
        </a:spcAft>
        <a:buFont typeface="Arial"/>
        <a:buChar char="•"/>
        <a:defRPr sz="1800" b="0" i="0" kern="1200">
          <a:solidFill>
            <a:srgbClr val="09254C"/>
          </a:solidFill>
          <a:latin typeface="Regular Aimsun Medium" panose="02000603040000020003" pitchFamily="2" charset="77"/>
          <a:ea typeface="Regular Aimsun Medium" panose="02000603040000020003" pitchFamily="2" charset="77"/>
          <a:cs typeface="Regular Aimsun Medium" panose="02000603040000020003" pitchFamily="2" charset="77"/>
        </a:defRPr>
      </a:lvl4pPr>
      <a:lvl5pPr marL="2057400" indent="-228600" algn="l" defTabSz="914400" rtl="0" eaLnBrk="1" fontAlgn="ctr" latinLnBrk="0" hangingPunct="1">
        <a:lnSpc>
          <a:spcPct val="120000"/>
        </a:lnSpc>
        <a:spcBef>
          <a:spcPts val="500"/>
        </a:spcBef>
        <a:spcAft>
          <a:spcPts val="0"/>
        </a:spcAft>
        <a:buFont typeface="Arial"/>
        <a:buChar char="•"/>
        <a:defRPr sz="1800" b="0" i="0" kern="1200" baseline="0">
          <a:solidFill>
            <a:srgbClr val="09254C"/>
          </a:solidFill>
          <a:latin typeface="Regular Aimsun Medium" panose="02000603040000020003" pitchFamily="2" charset="77"/>
          <a:ea typeface="Regular Aimsun Medium" panose="02000603040000020003" pitchFamily="2" charset="77"/>
          <a:cs typeface="Regular Aimsun Medium" panose="02000603040000020003" pitchFamily="2" charset="77"/>
        </a:defRPr>
      </a:lvl5pPr>
      <a:lvl6pPr marL="2571750" indent="-285750" algn="l" defTabSz="914400" rtl="0" eaLnBrk="1" latinLnBrk="0" hangingPunct="1">
        <a:lnSpc>
          <a:spcPct val="1200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egular Aimsun Medium" panose="02000603040000020003" pitchFamily="2" charset="77"/>
          <a:ea typeface="+mn-ea"/>
          <a:cs typeface="+mn-cs"/>
        </a:defRPr>
      </a:lvl6pPr>
      <a:lvl7pPr marL="3028950" indent="-285750" algn="l" defTabSz="914400" rtl="0" eaLnBrk="1" latinLnBrk="0" hangingPunct="1">
        <a:lnSpc>
          <a:spcPct val="1200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egular Aimsun Medium" panose="02000603040000020003" pitchFamily="2" charset="77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120000"/>
        </a:lnSpc>
        <a:spcBef>
          <a:spcPts val="500"/>
        </a:spcBef>
        <a:spcAft>
          <a:spcPts val="0"/>
        </a:spcAft>
        <a:buClrTx/>
        <a:buSzTx/>
        <a:buFont typeface="Arial"/>
        <a:buChar char="•"/>
        <a:tabLst/>
        <a:defRPr sz="1800" b="0" i="0" kern="1200">
          <a:solidFill>
            <a:schemeClr val="tx1"/>
          </a:solidFill>
          <a:latin typeface="Regular Aimsun Medium" panose="02000603040000020003" pitchFamily="2" charset="77"/>
          <a:ea typeface="+mn-ea"/>
          <a:cs typeface="+mn-cs"/>
        </a:defRPr>
      </a:lvl8pPr>
      <a:lvl9pPr marL="3657600" marR="0" indent="0" algn="l" defTabSz="914400" rtl="0" eaLnBrk="1" fontAlgn="auto" latinLnBrk="0" hangingPunct="1">
        <a:lnSpc>
          <a:spcPct val="120000"/>
        </a:lnSpc>
        <a:spcBef>
          <a:spcPts val="500"/>
        </a:spcBef>
        <a:spcAft>
          <a:spcPts val="0"/>
        </a:spcAft>
        <a:buClrTx/>
        <a:buSzTx/>
        <a:buFont typeface="Arial"/>
        <a:buNone/>
        <a:tabLst/>
        <a:defRPr sz="1800" b="0" i="0" kern="1200">
          <a:solidFill>
            <a:schemeClr val="tx1"/>
          </a:solidFill>
          <a:latin typeface="Regular Aimsun Medium" panose="02000603040000020003" pitchFamily="2" charset="77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8" pos="7392" userDrawn="1">
          <p15:clr>
            <a:srgbClr val="F26B43"/>
          </p15:clr>
        </p15:guide>
        <p15:guide id="10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34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9.xml"/><Relationship Id="rId17" Type="http://schemas.openxmlformats.org/officeDocument/2006/relationships/slide" Target="slide36.xml"/><Relationship Id="rId2" Type="http://schemas.openxmlformats.org/officeDocument/2006/relationships/image" Target="../media/image9.png"/><Relationship Id="rId16" Type="http://schemas.openxmlformats.org/officeDocument/2006/relationships/slide" Target="slide5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slide" Target="slide6.xml"/><Relationship Id="rId5" Type="http://schemas.openxmlformats.org/officeDocument/2006/relationships/image" Target="../media/image12.png"/><Relationship Id="rId15" Type="http://schemas.openxmlformats.org/officeDocument/2006/relationships/slide" Target="slide66.xml"/><Relationship Id="rId10" Type="http://schemas.openxmlformats.org/officeDocument/2006/relationships/slide" Target="slide3.xml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11" Type="http://schemas.openxmlformats.org/officeDocument/2006/relationships/image" Target="../media/image83.png"/><Relationship Id="rId5" Type="http://schemas.openxmlformats.org/officeDocument/2006/relationships/image" Target="../media/image78.png"/><Relationship Id="rId10" Type="http://schemas.openxmlformats.org/officeDocument/2006/relationships/image" Target="../media/image82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jpeg"/><Relationship Id="rId7" Type="http://schemas.openxmlformats.org/officeDocument/2006/relationships/image" Target="../media/image98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jpeg"/><Relationship Id="rId9" Type="http://schemas.openxmlformats.org/officeDocument/2006/relationships/image" Target="../media/image10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wmf"/><Relationship Id="rId4" Type="http://schemas.openxmlformats.org/officeDocument/2006/relationships/image" Target="../media/image10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5.png"/><Relationship Id="rId5" Type="http://schemas.openxmlformats.org/officeDocument/2006/relationships/image" Target="../media/image126.png"/><Relationship Id="rId4" Type="http://schemas.openxmlformats.org/officeDocument/2006/relationships/image" Target="../media/image12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6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3.w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5.emf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46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8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wm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1717B7-6B19-2D2D-625C-052DD574B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2891140"/>
            <a:ext cx="11277602" cy="1362808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Treinamento Aimsun Next 26 – Santa Luzia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F493A181-B90E-8CC2-65E7-A567C3AD1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253947"/>
            <a:ext cx="11277602" cy="2386997"/>
          </a:xfrm>
        </p:spPr>
        <p:txBody>
          <a:bodyPr>
            <a:normAutofit/>
          </a:bodyPr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endParaRPr lang="pt-BR" dirty="0"/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pt-BR" dirty="0"/>
              <a:t>15/09/2026 – 16/09/2026</a:t>
            </a:r>
          </a:p>
        </p:txBody>
      </p:sp>
    </p:spTree>
    <p:extLst>
      <p:ext uri="{BB962C8B-B14F-4D97-AF65-F5344CB8AC3E}">
        <p14:creationId xmlns:p14="http://schemas.microsoft.com/office/powerpoint/2010/main" val="310923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vação de Tela 2">
            <a:hlinkClick r:id="" action="ppaction://media"/>
            <a:extLst>
              <a:ext uri="{FF2B5EF4-FFF2-40B4-BE49-F238E27FC236}">
                <a16:creationId xmlns:a16="http://schemas.microsoft.com/office/drawing/2014/main" id="{9E5E0A56-3B4E-0094-F41F-F3DC83044A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3585" y="0"/>
            <a:ext cx="10004830" cy="625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8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B6F4A-250F-A34B-B84C-20E1411FB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Microscópico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66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Abordagem do modelo microscópico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Movimento de veículos individuais</a:t>
            </a:r>
          </a:p>
          <a:p>
            <a:r>
              <a:rPr lang="en-US" dirty="0"/>
              <a:t>O movimento de um veículo depende de seu comportamento e do comportamento dos veículos ao redor</a:t>
            </a:r>
          </a:p>
          <a:p>
            <a:r>
              <a:rPr lang="en-US" dirty="0"/>
              <a:t>A velocidade, a aceleração e a posição de cada veículo são calculadas a cada passo de simulação</a:t>
            </a:r>
          </a:p>
          <a:p>
            <a:endParaRPr lang="en-US" dirty="0"/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0F176143-15E0-4B70-8289-F53AB2E702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08593" y="3568122"/>
            <a:ext cx="4374814" cy="2551112"/>
            <a:chOff x="32426" y="1344613"/>
            <a:chExt cx="8681776" cy="5060950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4CCDF994-BA1E-4D3B-A48E-3FEAEBB346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988" y="1344613"/>
              <a:ext cx="6221412" cy="5060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2064">
              <a:extLst>
                <a:ext uri="{FF2B5EF4-FFF2-40B4-BE49-F238E27FC236}">
                  <a16:creationId xmlns:a16="http://schemas.microsoft.com/office/drawing/2014/main" id="{634E4A67-4E16-477E-9FAB-3E4829FC24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12386">
              <a:off x="32426" y="1490390"/>
              <a:ext cx="3732452" cy="50219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GB" altLang="en-US" sz="1100" b="1" i="1">
                  <a:latin typeface="Regular Medium" panose="02000603040000020003" pitchFamily="50" charset="0"/>
                  <a:cs typeface="Calibri" panose="020F0502020204030204" pitchFamily="34" charset="0"/>
                </a:rPr>
                <a:t>Passo: 0.1 – 1.5 s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19DEB7D-39F2-47CD-8FFF-21CECCB955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772515">
              <a:off x="2586037" y="2022476"/>
              <a:ext cx="36036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5B87BCAB-9379-45DF-8C1D-5240B743F1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917805">
              <a:off x="3373437" y="3095626"/>
              <a:ext cx="36036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D35557C9-8E09-412B-99DB-E1665AE354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772515">
              <a:off x="3036887" y="2473326"/>
              <a:ext cx="36036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0068395F-0B8F-4C39-867C-17C2E40708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917805">
              <a:off x="3111501" y="3046412"/>
              <a:ext cx="360362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CB6995FB-6F23-406D-B190-85C4F84BB6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046605">
              <a:off x="4710113" y="3103563"/>
              <a:ext cx="358775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095047E4-444E-45CF-A337-CA4D988A3F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046605">
              <a:off x="5329238" y="2767013"/>
              <a:ext cx="360362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5">
              <a:extLst>
                <a:ext uri="{FF2B5EF4-FFF2-40B4-BE49-F238E27FC236}">
                  <a16:creationId xmlns:a16="http://schemas.microsoft.com/office/drawing/2014/main" id="{3476B139-968E-4C02-8CA3-ED45A5F139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985696">
              <a:off x="5262563" y="2600325"/>
              <a:ext cx="360362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65285A11-1B70-4C12-9829-9B63EDD0F7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985696">
              <a:off x="5969000" y="2433638"/>
              <a:ext cx="358775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6D7C1387-3415-46BF-80AA-804B5CA5E5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046605">
              <a:off x="3086100" y="4787900"/>
              <a:ext cx="3603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" name="Straight Arrow Connector 2">
              <a:extLst>
                <a:ext uri="{FF2B5EF4-FFF2-40B4-BE49-F238E27FC236}">
                  <a16:creationId xmlns:a16="http://schemas.microsoft.com/office/drawing/2014/main" id="{7F0EB1C7-0863-40CA-BEDC-65009AF911B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63850" y="2308225"/>
              <a:ext cx="315913" cy="636588"/>
            </a:xfrm>
            <a:prstGeom prst="straightConnector1">
              <a:avLst/>
            </a:prstGeom>
            <a:noFill/>
            <a:ln w="19050" cap="sq" algn="ctr">
              <a:solidFill>
                <a:srgbClr val="FF000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Arrow Connector 36">
              <a:extLst>
                <a:ext uri="{FF2B5EF4-FFF2-40B4-BE49-F238E27FC236}">
                  <a16:creationId xmlns:a16="http://schemas.microsoft.com/office/drawing/2014/main" id="{EB022191-22AF-4583-86A6-282A3E1BC72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13113" y="2778125"/>
              <a:ext cx="120650" cy="241300"/>
            </a:xfrm>
            <a:prstGeom prst="straightConnector1">
              <a:avLst/>
            </a:prstGeom>
            <a:noFill/>
            <a:ln w="19050" cap="sq" algn="ctr">
              <a:solidFill>
                <a:srgbClr val="FF000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A78AEDD2-B43E-4CDB-AF65-A70275BB1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800" y="4922838"/>
              <a:ext cx="538163" cy="574675"/>
            </a:xfrm>
            <a:custGeom>
              <a:avLst/>
              <a:gdLst>
                <a:gd name="T0" fmla="*/ 273536 w 538125"/>
                <a:gd name="T1" fmla="*/ 0 h 575174"/>
                <a:gd name="T2" fmla="*/ 529419 w 538125"/>
                <a:gd name="T3" fmla="*/ 174737 h 575174"/>
                <a:gd name="T4" fmla="*/ 444125 w 538125"/>
                <a:gd name="T5" fmla="*/ 534490 h 575174"/>
                <a:gd name="T6" fmla="*/ 38995 w 538125"/>
                <a:gd name="T7" fmla="*/ 472820 h 575174"/>
                <a:gd name="T8" fmla="*/ 38995 w 538125"/>
                <a:gd name="T9" fmla="*/ 123344 h 575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8125" h="575174">
                  <a:moveTo>
                    <a:pt x="272795" y="0"/>
                  </a:moveTo>
                  <a:cubicBezTo>
                    <a:pt x="386209" y="44302"/>
                    <a:pt x="499623" y="88605"/>
                    <a:pt x="527976" y="180754"/>
                  </a:cubicBezTo>
                  <a:cubicBezTo>
                    <a:pt x="556329" y="272903"/>
                    <a:pt x="524432" y="501502"/>
                    <a:pt x="442916" y="552893"/>
                  </a:cubicBezTo>
                  <a:cubicBezTo>
                    <a:pt x="361400" y="604284"/>
                    <a:pt x="106218" y="559982"/>
                    <a:pt x="38878" y="489098"/>
                  </a:cubicBezTo>
                  <a:cubicBezTo>
                    <a:pt x="-28462" y="418214"/>
                    <a:pt x="5208" y="272902"/>
                    <a:pt x="38878" y="127591"/>
                  </a:cubicBezTo>
                </a:path>
              </a:pathLst>
            </a:custGeom>
            <a:noFill/>
            <a:ln w="19050" cap="sq" cmpd="sng" algn="ctr">
              <a:solidFill>
                <a:srgbClr val="00990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>
                <a:latin typeface="Regular Medium" panose="02000603040000020003" pitchFamily="50" charset="0"/>
              </a:endParaRPr>
            </a:p>
          </p:txBody>
        </p:sp>
        <p:cxnSp>
          <p:nvCxnSpPr>
            <p:cNvPr id="21" name="Straight Arrow Connector 39">
              <a:extLst>
                <a:ext uri="{FF2B5EF4-FFF2-40B4-BE49-F238E27FC236}">
                  <a16:creationId xmlns:a16="http://schemas.microsoft.com/office/drawing/2014/main" id="{2D07304C-748B-47D3-B976-47990DDC210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21350" y="2625725"/>
              <a:ext cx="242888" cy="131763"/>
            </a:xfrm>
            <a:prstGeom prst="straightConnector1">
              <a:avLst/>
            </a:prstGeom>
            <a:noFill/>
            <a:ln w="19050" cap="sq" algn="ctr">
              <a:solidFill>
                <a:srgbClr val="FF000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Arrow Connector 42">
              <a:extLst>
                <a:ext uri="{FF2B5EF4-FFF2-40B4-BE49-F238E27FC236}">
                  <a16:creationId xmlns:a16="http://schemas.microsoft.com/office/drawing/2014/main" id="{374337AB-A8FB-4D65-A0F9-94D1E87F91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99050" y="2763838"/>
              <a:ext cx="163513" cy="327025"/>
            </a:xfrm>
            <a:prstGeom prst="straightConnector1">
              <a:avLst/>
            </a:prstGeom>
            <a:noFill/>
            <a:ln w="19050" cap="sq" algn="ctr">
              <a:solidFill>
                <a:srgbClr val="00206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CE3E5A30-E31C-4F93-B7C2-CD4D888E898A}"/>
                </a:ext>
              </a:extLst>
            </p:cNvPr>
            <p:cNvSpPr/>
            <p:nvPr/>
          </p:nvSpPr>
          <p:spPr bwMode="auto">
            <a:xfrm>
              <a:off x="4789495" y="4078219"/>
              <a:ext cx="3924705" cy="158410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sq" cmpd="sng" algn="ctr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defTabSz="914400" eaLnBrk="1" hangingPunct="1">
                <a:defRPr/>
              </a:pPr>
              <a:endParaRPr lang="en-GB" sz="4400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cxnSp>
          <p:nvCxnSpPr>
            <p:cNvPr id="24" name="Straight Arrow Connector 45">
              <a:extLst>
                <a:ext uri="{FF2B5EF4-FFF2-40B4-BE49-F238E27FC236}">
                  <a16:creationId xmlns:a16="http://schemas.microsoft.com/office/drawing/2014/main" id="{2E3B1B71-E4C6-4AC1-947F-D530F8232AD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040313" y="4456113"/>
              <a:ext cx="671512" cy="0"/>
            </a:xfrm>
            <a:prstGeom prst="straightConnector1">
              <a:avLst/>
            </a:prstGeom>
            <a:noFill/>
            <a:ln w="19050" cap="sq" algn="ctr">
              <a:solidFill>
                <a:srgbClr val="FF000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Arrow Connector 47">
              <a:extLst>
                <a:ext uri="{FF2B5EF4-FFF2-40B4-BE49-F238E27FC236}">
                  <a16:creationId xmlns:a16="http://schemas.microsoft.com/office/drawing/2014/main" id="{8AC79508-8E04-4D07-8954-932FDEEBA26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49838" y="4827588"/>
              <a:ext cx="663575" cy="0"/>
            </a:xfrm>
            <a:prstGeom prst="straightConnector1">
              <a:avLst/>
            </a:prstGeom>
            <a:noFill/>
            <a:ln w="19050" cap="sq" algn="ctr">
              <a:solidFill>
                <a:srgbClr val="00206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Arrow Connector 49">
              <a:extLst>
                <a:ext uri="{FF2B5EF4-FFF2-40B4-BE49-F238E27FC236}">
                  <a16:creationId xmlns:a16="http://schemas.microsoft.com/office/drawing/2014/main" id="{62B06043-D1CC-4F97-B04D-632B935D92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72063" y="5187950"/>
              <a:ext cx="661987" cy="0"/>
            </a:xfrm>
            <a:prstGeom prst="straightConnector1">
              <a:avLst/>
            </a:prstGeom>
            <a:noFill/>
            <a:ln w="19050" cap="sq" algn="ctr">
              <a:solidFill>
                <a:srgbClr val="009900"/>
              </a:solidFill>
              <a:prstDash val="sysDash"/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TextBox 41">
              <a:extLst>
                <a:ext uri="{FF2B5EF4-FFF2-40B4-BE49-F238E27FC236}">
                  <a16:creationId xmlns:a16="http://schemas.microsoft.com/office/drawing/2014/main" id="{C5E6D3B1-D4D2-4C2F-ABC1-9CCA00DB5F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35649" y="4221164"/>
              <a:ext cx="2878553" cy="140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GB" altLang="en-US" sz="1400">
                  <a:latin typeface="Regular Medium" panose="02000603040000020003" pitchFamily="50" charset="0"/>
                  <a:cs typeface="Calibri" panose="020F0502020204030204" pitchFamily="34" charset="0"/>
                </a:rPr>
                <a:t>Seguimento veic.</a:t>
              </a:r>
            </a:p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GB" altLang="en-US" sz="1400">
                  <a:latin typeface="Regular Medium" panose="02000603040000020003" pitchFamily="50" charset="0"/>
                  <a:cs typeface="Calibri" panose="020F0502020204030204" pitchFamily="34" charset="0"/>
                </a:rPr>
                <a:t>Mudança de fx.</a:t>
              </a:r>
            </a:p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GB" altLang="en-US" sz="1400">
                  <a:latin typeface="Regular Medium" panose="02000603040000020003" pitchFamily="50" charset="0"/>
                  <a:cs typeface="Calibri" panose="020F0502020204030204" pitchFamily="34" charset="0"/>
                </a:rPr>
                <a:t>Aceit. de brechas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494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Geração de tráfego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Chegadas de veículos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Distribuição dos intervalos entre veículos: </a:t>
            </a:r>
          </a:p>
          <a:p>
            <a:pPr lvl="1"/>
            <a:r>
              <a:rPr lang="en-GB" dirty="0"/>
              <a:t>Constante</a:t>
            </a:r>
          </a:p>
          <a:p>
            <a:pPr lvl="1"/>
            <a:r>
              <a:rPr lang="en-GB" dirty="0"/>
              <a:t>Uniforme</a:t>
            </a:r>
          </a:p>
          <a:p>
            <a:pPr lvl="1"/>
            <a:r>
              <a:rPr lang="en-GB" dirty="0"/>
              <a:t>Exponencial</a:t>
            </a:r>
          </a:p>
          <a:p>
            <a:pPr lvl="1"/>
            <a:r>
              <a:rPr lang="en-GB" dirty="0"/>
              <a:t>Normal</a:t>
            </a:r>
          </a:p>
          <a:p>
            <a:pPr lvl="1"/>
            <a:r>
              <a:rPr lang="en-GB" dirty="0"/>
              <a:t>ASAP (assim que possível)</a:t>
            </a:r>
          </a:p>
          <a:p>
            <a:pPr lvl="1"/>
            <a:r>
              <a:rPr lang="en-GB" dirty="0"/>
              <a:t>Externo</a:t>
            </a:r>
          </a:p>
          <a:p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99CB2E63-735F-4B6E-88B6-7D9FC7D16118}"/>
              </a:ext>
            </a:extLst>
          </p:cNvPr>
          <p:cNvGrpSpPr>
            <a:grpSpLocks/>
          </p:cNvGrpSpPr>
          <p:nvPr/>
        </p:nvGrpSpPr>
        <p:grpSpPr bwMode="auto">
          <a:xfrm>
            <a:off x="2958296" y="4544781"/>
            <a:ext cx="7332663" cy="792163"/>
            <a:chOff x="645" y="1525"/>
            <a:chExt cx="4619" cy="499"/>
          </a:xfrm>
        </p:grpSpPr>
        <p:sp>
          <p:nvSpPr>
            <p:cNvPr id="7" name="Line 5">
              <a:extLst>
                <a:ext uri="{FF2B5EF4-FFF2-40B4-BE49-F238E27FC236}">
                  <a16:creationId xmlns:a16="http://schemas.microsoft.com/office/drawing/2014/main" id="{14606356-1991-4987-A60F-1AF4D1B09F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1888"/>
              <a:ext cx="4219" cy="0"/>
            </a:xfrm>
            <a:prstGeom prst="line">
              <a:avLst/>
            </a:prstGeom>
            <a:noFill/>
            <a:ln w="25400">
              <a:solidFill>
                <a:srgbClr val="808080"/>
              </a:solidFill>
              <a:miter lim="800000"/>
              <a:headEnd type="oval" w="lg" len="med"/>
              <a:tailEnd type="oval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32E81760-BBF6-42D4-AAD0-4D003A765F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" y="1525"/>
              <a:ext cx="46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Tahoma" pitchFamily="34" charset="0"/>
                </a:rPr>
                <a:t>t=0                                                                              t=1h</a:t>
              </a:r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1F31A12E-EF21-4301-9A12-ED036FA1F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C0042304-E732-4FDD-8798-4EC4C8013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4CA1D357-C63B-4DCA-B5F0-AD7DBBD30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67D8E72B-3CD6-46CA-A8C6-4D1DE7EC2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82810210-4062-4FA1-AF8D-56B3F8C4B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95CAD338-E511-49A9-A5A1-97BD769FE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Oval 13">
              <a:extLst>
                <a:ext uri="{FF2B5EF4-FFF2-40B4-BE49-F238E27FC236}">
                  <a16:creationId xmlns:a16="http://schemas.microsoft.com/office/drawing/2014/main" id="{E346A04C-A2B6-4049-95A4-E31669E13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B25A405F-A92C-410C-A397-2C88B0093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AD39AC41-1238-4996-9C92-E5A19C142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9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Oval 16">
              <a:extLst>
                <a:ext uri="{FF2B5EF4-FFF2-40B4-BE49-F238E27FC236}">
                  <a16:creationId xmlns:a16="http://schemas.microsoft.com/office/drawing/2014/main" id="{1C7B1AE0-9012-44E1-983E-05A854C3F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4224C51A-D7A9-45E2-883A-FD3A5260F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8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Oval 18">
              <a:extLst>
                <a:ext uri="{FF2B5EF4-FFF2-40B4-BE49-F238E27FC236}">
                  <a16:creationId xmlns:a16="http://schemas.microsoft.com/office/drawing/2014/main" id="{D7E82FBB-1D55-4EBD-A605-1B2544036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EC0E8BB4-4908-4A4F-946A-F1F7CBB8B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Oval 20">
              <a:extLst>
                <a:ext uri="{FF2B5EF4-FFF2-40B4-BE49-F238E27FC236}">
                  <a16:creationId xmlns:a16="http://schemas.microsoft.com/office/drawing/2014/main" id="{3B5490C7-213C-4FFB-9E7C-BC1DA8907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D222D92E-62B1-402C-BA03-5DDAAC02E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4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22">
              <a:extLst>
                <a:ext uri="{FF2B5EF4-FFF2-40B4-BE49-F238E27FC236}">
                  <a16:creationId xmlns:a16="http://schemas.microsoft.com/office/drawing/2014/main" id="{0BEFBC19-D606-4FF4-8E4B-93356D6ED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val 23">
              <a:extLst>
                <a:ext uri="{FF2B5EF4-FFF2-40B4-BE49-F238E27FC236}">
                  <a16:creationId xmlns:a16="http://schemas.microsoft.com/office/drawing/2014/main" id="{652BF3EC-24B1-4397-9D24-386DA6313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val 24">
              <a:extLst>
                <a:ext uri="{FF2B5EF4-FFF2-40B4-BE49-F238E27FC236}">
                  <a16:creationId xmlns:a16="http://schemas.microsoft.com/office/drawing/2014/main" id="{164C5A89-3CB8-4DB6-82B2-785C2EA6B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9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val 25">
              <a:extLst>
                <a:ext uri="{FF2B5EF4-FFF2-40B4-BE49-F238E27FC236}">
                  <a16:creationId xmlns:a16="http://schemas.microsoft.com/office/drawing/2014/main" id="{6FE75B9B-62C5-4AE6-9D2F-FDD9DB769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Oval 26">
              <a:extLst>
                <a:ext uri="{FF2B5EF4-FFF2-40B4-BE49-F238E27FC236}">
                  <a16:creationId xmlns:a16="http://schemas.microsoft.com/office/drawing/2014/main" id="{03C5A3A5-E74E-4CDE-BC4A-31DA4EDCE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Oval 27">
              <a:extLst>
                <a:ext uri="{FF2B5EF4-FFF2-40B4-BE49-F238E27FC236}">
                  <a16:creationId xmlns:a16="http://schemas.microsoft.com/office/drawing/2014/main" id="{88445B34-D1C5-43D7-84FB-E18E86234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27347634-3DD1-4947-BDC8-52A593215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EC3C62B9-ACB9-4640-9253-7CB60CBD1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3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Oval 30">
              <a:extLst>
                <a:ext uri="{FF2B5EF4-FFF2-40B4-BE49-F238E27FC236}">
                  <a16:creationId xmlns:a16="http://schemas.microsoft.com/office/drawing/2014/main" id="{83124C09-CF83-4B14-9DD2-D8BB73308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9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48C2FC18-BA30-4901-A272-C3D629180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Oval 32">
              <a:extLst>
                <a:ext uri="{FF2B5EF4-FFF2-40B4-BE49-F238E27FC236}">
                  <a16:creationId xmlns:a16="http://schemas.microsoft.com/office/drawing/2014/main" id="{7C35B953-9819-4A21-9C8B-644B8DFA7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Oval 33">
              <a:extLst>
                <a:ext uri="{FF2B5EF4-FFF2-40B4-BE49-F238E27FC236}">
                  <a16:creationId xmlns:a16="http://schemas.microsoft.com/office/drawing/2014/main" id="{E0418826-EC06-4D0D-B75D-E17A71560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0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val 34">
              <a:extLst>
                <a:ext uri="{FF2B5EF4-FFF2-40B4-BE49-F238E27FC236}">
                  <a16:creationId xmlns:a16="http://schemas.microsoft.com/office/drawing/2014/main" id="{F8EE56BF-3988-4C28-BFFF-5402BAE14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7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Oval 35">
              <a:extLst>
                <a:ext uri="{FF2B5EF4-FFF2-40B4-BE49-F238E27FC236}">
                  <a16:creationId xmlns:a16="http://schemas.microsoft.com/office/drawing/2014/main" id="{8A485DB0-ABBC-4281-961D-E552C6F23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Oval 36">
              <a:extLst>
                <a:ext uri="{FF2B5EF4-FFF2-40B4-BE49-F238E27FC236}">
                  <a16:creationId xmlns:a16="http://schemas.microsoft.com/office/drawing/2014/main" id="{C37E381C-9E5B-426B-843D-2D84DE512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Oval 37">
              <a:extLst>
                <a:ext uri="{FF2B5EF4-FFF2-40B4-BE49-F238E27FC236}">
                  <a16:creationId xmlns:a16="http://schemas.microsoft.com/office/drawing/2014/main" id="{F9BEFE49-E114-4E3E-90EF-145371E32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7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159BB297-AA2D-4F3B-B1EA-DD623A30C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Oval 39">
              <a:extLst>
                <a:ext uri="{FF2B5EF4-FFF2-40B4-BE49-F238E27FC236}">
                  <a16:creationId xmlns:a16="http://schemas.microsoft.com/office/drawing/2014/main" id="{BC30BE13-DB63-4514-A2A1-42343B2DA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Oval 40">
              <a:extLst>
                <a:ext uri="{FF2B5EF4-FFF2-40B4-BE49-F238E27FC236}">
                  <a16:creationId xmlns:a16="http://schemas.microsoft.com/office/drawing/2014/main" id="{27157A7E-3E64-4C68-9676-C39222643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0" y="1888"/>
              <a:ext cx="136" cy="136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Oval 41">
              <a:extLst>
                <a:ext uri="{FF2B5EF4-FFF2-40B4-BE49-F238E27FC236}">
                  <a16:creationId xmlns:a16="http://schemas.microsoft.com/office/drawing/2014/main" id="{4EB8EF88-71A0-4FA1-BE22-351C5C8C2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Oval 42">
              <a:extLst>
                <a:ext uri="{FF2B5EF4-FFF2-40B4-BE49-F238E27FC236}">
                  <a16:creationId xmlns:a16="http://schemas.microsoft.com/office/drawing/2014/main" id="{76B33B31-C933-4762-B462-B73545038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Oval 43">
              <a:extLst>
                <a:ext uri="{FF2B5EF4-FFF2-40B4-BE49-F238E27FC236}">
                  <a16:creationId xmlns:a16="http://schemas.microsoft.com/office/drawing/2014/main" id="{1F594C6D-FBFC-48A8-B445-7ABE89DF7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val 44">
              <a:extLst>
                <a:ext uri="{FF2B5EF4-FFF2-40B4-BE49-F238E27FC236}">
                  <a16:creationId xmlns:a16="http://schemas.microsoft.com/office/drawing/2014/main" id="{D393B964-70A5-4FEE-A928-EE3FC67D4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1752"/>
              <a:ext cx="136" cy="136"/>
            </a:xfrm>
            <a:prstGeom prst="ellipse">
              <a:avLst/>
            </a:prstGeom>
            <a:solidFill>
              <a:srgbClr val="DE3422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061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seguimento veicular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Velocidade desejada do veículo </a:t>
            </a:r>
            <a:r>
              <a:rPr lang="en-GB" i="1" dirty="0"/>
              <a:t>n</a:t>
            </a:r>
            <a:r>
              <a:rPr lang="en-GB" dirty="0"/>
              <a:t> na seção </a:t>
            </a:r>
            <a:r>
              <a:rPr lang="en-GB" i="1" dirty="0"/>
              <a:t>s</a:t>
            </a:r>
          </a:p>
          <a:p>
            <a:endParaRPr lang="en-GB" dirty="0"/>
          </a:p>
          <a:p>
            <a:endParaRPr lang="en-GB" dirty="0"/>
          </a:p>
          <a:p>
            <a:pPr marL="457200" lvl="1" indent="0">
              <a:buNone/>
            </a:pPr>
            <a:r>
              <a:rPr lang="en-GB" dirty="0"/>
              <a:t>onde</a:t>
            </a:r>
          </a:p>
          <a:p>
            <a:pPr lvl="1"/>
            <a:r>
              <a:rPr lang="en-GB" dirty="0" err="1"/>
              <a:t>v</a:t>
            </a:r>
            <a:r>
              <a:rPr lang="en-GB" baseline="-25000" dirty="0" err="1"/>
              <a:t>max</a:t>
            </a:r>
            <a:r>
              <a:rPr lang="en-GB" dirty="0"/>
              <a:t>(n) 	velocidade máxima desejada do veículo</a:t>
            </a:r>
          </a:p>
          <a:p>
            <a:pPr lvl="1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lang="en-GB" dirty="0"/>
              <a:t>(n) 	aceitação do limite de velocidade pelo veículo</a:t>
            </a:r>
          </a:p>
          <a:p>
            <a:pPr lvl="1"/>
            <a:r>
              <a:rPr lang="en-GB" dirty="0"/>
              <a:t>S</a:t>
            </a:r>
            <a:r>
              <a:rPr lang="en-GB" baseline="-25000" dirty="0"/>
              <a:t>lim</a:t>
            </a:r>
            <a:r>
              <a:rPr lang="en-GB" dirty="0"/>
              <a:t>(s) 	limite de velocidade da seção</a:t>
            </a:r>
            <a:endParaRPr lang="en-US" dirty="0"/>
          </a:p>
        </p:txBody>
      </p:sp>
      <p:grpSp>
        <p:nvGrpSpPr>
          <p:cNvPr id="6" name="Group 16">
            <a:extLst>
              <a:ext uri="{FF2B5EF4-FFF2-40B4-BE49-F238E27FC236}">
                <a16:creationId xmlns:a16="http://schemas.microsoft.com/office/drawing/2014/main" id="{F173054A-EE77-4591-9076-8DA8B361692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03539" y="4790597"/>
            <a:ext cx="6384922" cy="1217613"/>
            <a:chOff x="458792" y="1769035"/>
            <a:chExt cx="8143871" cy="1552018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6B1860EF-832C-45EA-B107-B5AD55B4DA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9963" y="2082800"/>
              <a:ext cx="3313112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8E0ED8AF-3B43-4961-A718-8A74A884AD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8792" y="1985963"/>
              <a:ext cx="465138" cy="457200"/>
              <a:chOff x="2112" y="2688"/>
              <a:chExt cx="293" cy="288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A085250F-6E9B-42ED-A456-29E544005A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688"/>
                <a:ext cx="288" cy="288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44" name="Text Box 6">
                <a:extLst>
                  <a:ext uri="{FF2B5EF4-FFF2-40B4-BE49-F238E27FC236}">
                    <a16:creationId xmlns:a16="http://schemas.microsoft.com/office/drawing/2014/main" id="{69BCEB1B-B97C-46CD-922E-6CA14B7E60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2" y="2708"/>
                <a:ext cx="293" cy="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400" b="1">
                    <a:latin typeface="Regular Medium" panose="02000603040000020003" pitchFamily="50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90</a:t>
                </a:r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B98BFF75-A713-4E74-8554-3414A185C4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1564" y="2122488"/>
              <a:ext cx="431800" cy="215900"/>
              <a:chOff x="1311" y="1096"/>
              <a:chExt cx="272" cy="136"/>
            </a:xfrm>
          </p:grpSpPr>
          <p:sp>
            <p:nvSpPr>
              <p:cNvPr id="41" name="AutoShape 8">
                <a:extLst>
                  <a:ext uri="{FF2B5EF4-FFF2-40B4-BE49-F238E27FC236}">
                    <a16:creationId xmlns:a16="http://schemas.microsoft.com/office/drawing/2014/main" id="{798DEA7B-3EF6-4741-8024-B19910BC2B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" y="1096"/>
                <a:ext cx="272" cy="136"/>
              </a:xfrm>
              <a:prstGeom prst="roundRect">
                <a:avLst>
                  <a:gd name="adj" fmla="val 16667"/>
                </a:avLst>
              </a:prstGeom>
              <a:solidFill>
                <a:srgbClr val="DE342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42" name="Rectangle 9">
                <a:extLst>
                  <a:ext uri="{FF2B5EF4-FFF2-40B4-BE49-F238E27FC236}">
                    <a16:creationId xmlns:a16="http://schemas.microsoft.com/office/drawing/2014/main" id="{B5A57DD6-DDBC-4564-8E66-B78EC49D17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8" y="1117"/>
                <a:ext cx="136" cy="90"/>
              </a:xfrm>
              <a:prstGeom prst="rect">
                <a:avLst/>
              </a:prstGeom>
              <a:solidFill>
                <a:srgbClr val="80000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</p:grp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ECA83C9B-B7F5-41E5-A473-180EF36E87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6709" y="2227263"/>
              <a:ext cx="0" cy="360361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Medium" panose="02000603040000020003" pitchFamily="50" charset="0"/>
              </a:endParaRPr>
            </a:p>
          </p:txBody>
        </p:sp>
        <p:sp>
          <p:nvSpPr>
            <p:cNvPr id="11" name="Text Box 20">
              <a:extLst>
                <a:ext uri="{FF2B5EF4-FFF2-40B4-BE49-F238E27FC236}">
                  <a16:creationId xmlns:a16="http://schemas.microsoft.com/office/drawing/2014/main" id="{F4CA2B64-A57C-47A5-90F2-E60952D32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7704" y="1769035"/>
              <a:ext cx="1672898" cy="378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GB" altLang="en-US" sz="1400" dirty="0" err="1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S</a:t>
              </a:r>
              <a:r>
                <a:rPr lang="en-GB" altLang="en-US" sz="1400" baseline="-25000" dirty="0" err="1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initial</a:t>
              </a:r>
              <a:r>
                <a:rPr lang="en-GB" altLang="en-US" sz="1400" dirty="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=70Km/h</a:t>
              </a:r>
            </a:p>
          </p:txBody>
        </p:sp>
        <p:grpSp>
          <p:nvGrpSpPr>
            <p:cNvPr id="12" name="Group 21">
              <a:extLst>
                <a:ext uri="{FF2B5EF4-FFF2-40B4-BE49-F238E27FC236}">
                  <a16:creationId xmlns:a16="http://schemas.microsoft.com/office/drawing/2014/main" id="{2CB6EA28-5ACF-4673-A772-C9F938CC9E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1563" y="2595565"/>
              <a:ext cx="1708150" cy="725488"/>
              <a:chOff x="812" y="1394"/>
              <a:chExt cx="1076" cy="457"/>
            </a:xfrm>
          </p:grpSpPr>
          <p:sp>
            <p:nvSpPr>
              <p:cNvPr id="37" name="AutoShape 22">
                <a:extLst>
                  <a:ext uri="{FF2B5EF4-FFF2-40B4-BE49-F238E27FC236}">
                    <a16:creationId xmlns:a16="http://schemas.microsoft.com/office/drawing/2014/main" id="{18F3AB94-5F11-4AE1-9979-F0FFBFF702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" y="1416"/>
                <a:ext cx="182" cy="181"/>
              </a:xfrm>
              <a:prstGeom prst="smileyFace">
                <a:avLst>
                  <a:gd name="adj" fmla="val 4653"/>
                </a:avLst>
              </a:prstGeom>
              <a:solidFill>
                <a:srgbClr val="92D05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38" name="AutoShape 23">
                <a:extLst>
                  <a:ext uri="{FF2B5EF4-FFF2-40B4-BE49-F238E27FC236}">
                    <a16:creationId xmlns:a16="http://schemas.microsoft.com/office/drawing/2014/main" id="{071270A9-14E0-4A99-8F86-6B090897E4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" y="1642"/>
                <a:ext cx="181" cy="18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222 w 21600"/>
                  <a:gd name="T25" fmla="*/ 3204 h 21600"/>
                  <a:gd name="T26" fmla="*/ 18378 w 21600"/>
                  <a:gd name="T27" fmla="*/ 18396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7401" y="15493"/>
                    </a:moveTo>
                    <a:cubicBezTo>
                      <a:pt x="18376" y="14122"/>
                      <a:pt x="18900" y="12482"/>
                      <a:pt x="18900" y="10800"/>
                    </a:cubicBezTo>
                    <a:cubicBezTo>
                      <a:pt x="18900" y="6326"/>
                      <a:pt x="15273" y="2700"/>
                      <a:pt x="10800" y="2700"/>
                    </a:cubicBezTo>
                    <a:cubicBezTo>
                      <a:pt x="9117" y="2699"/>
                      <a:pt x="7477" y="3223"/>
                      <a:pt x="6106" y="4198"/>
                    </a:cubicBezTo>
                    <a:lnTo>
                      <a:pt x="17401" y="15493"/>
                    </a:lnTo>
                    <a:close/>
                    <a:moveTo>
                      <a:pt x="4198" y="6106"/>
                    </a:moveTo>
                    <a:cubicBezTo>
                      <a:pt x="3223" y="7477"/>
                      <a:pt x="2700" y="9117"/>
                      <a:pt x="2700" y="10799"/>
                    </a:cubicBezTo>
                    <a:cubicBezTo>
                      <a:pt x="2700" y="15273"/>
                      <a:pt x="6326" y="18900"/>
                      <a:pt x="10800" y="18900"/>
                    </a:cubicBezTo>
                    <a:cubicBezTo>
                      <a:pt x="12482" y="18900"/>
                      <a:pt x="14122" y="18376"/>
                      <a:pt x="15493" y="17401"/>
                    </a:cubicBezTo>
                    <a:lnTo>
                      <a:pt x="4198" y="6106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s-ES">
                  <a:latin typeface="Regular Medium" panose="02000603040000020003" pitchFamily="50" charset="0"/>
                </a:endParaRPr>
              </a:p>
            </p:txBody>
          </p:sp>
          <p:sp>
            <p:nvSpPr>
              <p:cNvPr id="39" name="Text Box 24">
                <a:extLst>
                  <a:ext uri="{FF2B5EF4-FFF2-40B4-BE49-F238E27FC236}">
                    <a16:creationId xmlns:a16="http://schemas.microsoft.com/office/drawing/2014/main" id="{F04FE6D7-169F-4AAC-B24D-03402F4D21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8" y="1394"/>
                <a:ext cx="850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400">
                    <a:latin typeface="Regular Medium" panose="02000603040000020003" pitchFamily="50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115 Km/h</a:t>
                </a:r>
              </a:p>
            </p:txBody>
          </p:sp>
          <p:sp>
            <p:nvSpPr>
              <p:cNvPr id="40" name="Text Box 25">
                <a:extLst>
                  <a:ext uri="{FF2B5EF4-FFF2-40B4-BE49-F238E27FC236}">
                    <a16:creationId xmlns:a16="http://schemas.microsoft.com/office/drawing/2014/main" id="{B3133AC6-D901-49C4-AC9B-EEB8E028DB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8" y="1612"/>
                <a:ext cx="669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400">
                    <a:latin typeface="Regular Medium" panose="02000603040000020003" pitchFamily="50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1.1</a:t>
                </a:r>
              </a:p>
            </p:txBody>
          </p:sp>
        </p:grpSp>
        <p:sp>
          <p:nvSpPr>
            <p:cNvPr id="13" name="Line 26">
              <a:extLst>
                <a:ext uri="{FF2B5EF4-FFF2-40B4-BE49-F238E27FC236}">
                  <a16:creationId xmlns:a16="http://schemas.microsoft.com/office/drawing/2014/main" id="{A46CDF85-99B0-4774-9B8B-A153534C6A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5471" y="2227263"/>
              <a:ext cx="86360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miter lim="800000"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Medium" panose="02000603040000020003" pitchFamily="50" charset="0"/>
              </a:endParaRPr>
            </a:p>
          </p:txBody>
        </p:sp>
        <p:grpSp>
          <p:nvGrpSpPr>
            <p:cNvPr id="14" name="Group 27">
              <a:extLst>
                <a:ext uri="{FF2B5EF4-FFF2-40B4-BE49-F238E27FC236}">
                  <a16:creationId xmlns:a16="http://schemas.microsoft.com/office/drawing/2014/main" id="{AFC6E9BB-96BA-400D-94A3-037959817C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68576" y="2127250"/>
              <a:ext cx="431800" cy="215900"/>
              <a:chOff x="1460" y="1096"/>
              <a:chExt cx="272" cy="136"/>
            </a:xfrm>
          </p:grpSpPr>
          <p:sp>
            <p:nvSpPr>
              <p:cNvPr id="35" name="AutoShape 28">
                <a:extLst>
                  <a:ext uri="{FF2B5EF4-FFF2-40B4-BE49-F238E27FC236}">
                    <a16:creationId xmlns:a16="http://schemas.microsoft.com/office/drawing/2014/main" id="{B8A62FE1-965B-4D93-AB89-75058D9E65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0" y="1096"/>
                <a:ext cx="272" cy="136"/>
              </a:xfrm>
              <a:prstGeom prst="roundRect">
                <a:avLst>
                  <a:gd name="adj" fmla="val 16667"/>
                </a:avLst>
              </a:prstGeom>
              <a:solidFill>
                <a:srgbClr val="DE342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36" name="Rectangle 29">
                <a:extLst>
                  <a:ext uri="{FF2B5EF4-FFF2-40B4-BE49-F238E27FC236}">
                    <a16:creationId xmlns:a16="http://schemas.microsoft.com/office/drawing/2014/main" id="{62033E87-966B-4FC5-B176-71953DC637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3" y="1117"/>
                <a:ext cx="136" cy="90"/>
              </a:xfrm>
              <a:prstGeom prst="rect">
                <a:avLst/>
              </a:prstGeom>
              <a:solidFill>
                <a:srgbClr val="80000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</p:grpSp>
        <p:sp>
          <p:nvSpPr>
            <p:cNvPr id="15" name="Text Box 30">
              <a:extLst>
                <a:ext uri="{FF2B5EF4-FFF2-40B4-BE49-F238E27FC236}">
                  <a16:creationId xmlns:a16="http://schemas.microsoft.com/office/drawing/2014/main" id="{71B360FA-5D7A-4B6A-985F-33F98286C2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9824" y="1769035"/>
              <a:ext cx="1274353" cy="378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S=99Km/h</a:t>
              </a:r>
            </a:p>
          </p:txBody>
        </p:sp>
        <p:pic>
          <p:nvPicPr>
            <p:cNvPr id="16" name="Picture 31">
              <a:extLst>
                <a:ext uri="{FF2B5EF4-FFF2-40B4-BE49-F238E27FC236}">
                  <a16:creationId xmlns:a16="http://schemas.microsoft.com/office/drawing/2014/main" id="{9D45BA8F-1856-4545-80BF-4192BD0F66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550" y="2082800"/>
              <a:ext cx="3313113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32">
              <a:extLst>
                <a:ext uri="{FF2B5EF4-FFF2-40B4-BE49-F238E27FC236}">
                  <a16:creationId xmlns:a16="http://schemas.microsoft.com/office/drawing/2014/main" id="{A7454385-BCF6-48CB-BD91-0BE09507EB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8050" y="1985963"/>
              <a:ext cx="530225" cy="457200"/>
              <a:chOff x="3109" y="1010"/>
              <a:chExt cx="334" cy="288"/>
            </a:xfrm>
          </p:grpSpPr>
          <p:sp>
            <p:nvSpPr>
              <p:cNvPr id="33" name="Oval 33">
                <a:extLst>
                  <a:ext uri="{FF2B5EF4-FFF2-40B4-BE49-F238E27FC236}">
                    <a16:creationId xmlns:a16="http://schemas.microsoft.com/office/drawing/2014/main" id="{9027031C-1826-4882-A6D3-E0F9C8B61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" y="1010"/>
                <a:ext cx="288" cy="288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34" name="Text Box 34">
                <a:extLst>
                  <a:ext uri="{FF2B5EF4-FFF2-40B4-BE49-F238E27FC236}">
                    <a16:creationId xmlns:a16="http://schemas.microsoft.com/office/drawing/2014/main" id="{F12A5D55-862A-412F-9C6F-7488143C2A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09" y="1038"/>
                <a:ext cx="334" cy="2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200" b="1">
                    <a:latin typeface="Regular Medium" panose="02000603040000020003" pitchFamily="50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120</a:t>
                </a:r>
              </a:p>
            </p:txBody>
          </p:sp>
        </p:grpSp>
        <p:grpSp>
          <p:nvGrpSpPr>
            <p:cNvPr id="18" name="Group 35">
              <a:extLst>
                <a:ext uri="{FF2B5EF4-FFF2-40B4-BE49-F238E27FC236}">
                  <a16:creationId xmlns:a16="http://schemas.microsoft.com/office/drawing/2014/main" id="{4288277E-9635-4805-882E-71229A5731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87976" y="2122488"/>
              <a:ext cx="431800" cy="215900"/>
              <a:chOff x="1309" y="1096"/>
              <a:chExt cx="272" cy="136"/>
            </a:xfrm>
          </p:grpSpPr>
          <p:sp>
            <p:nvSpPr>
              <p:cNvPr id="31" name="AutoShape 36">
                <a:extLst>
                  <a:ext uri="{FF2B5EF4-FFF2-40B4-BE49-F238E27FC236}">
                    <a16:creationId xmlns:a16="http://schemas.microsoft.com/office/drawing/2014/main" id="{D808668F-360A-429A-9378-2756F5983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9" y="1096"/>
                <a:ext cx="272" cy="136"/>
              </a:xfrm>
              <a:prstGeom prst="roundRect">
                <a:avLst>
                  <a:gd name="adj" fmla="val 16667"/>
                </a:avLst>
              </a:prstGeom>
              <a:solidFill>
                <a:srgbClr val="DE342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32" name="Rectangle 37">
                <a:extLst>
                  <a:ext uri="{FF2B5EF4-FFF2-40B4-BE49-F238E27FC236}">
                    <a16:creationId xmlns:a16="http://schemas.microsoft.com/office/drawing/2014/main" id="{7C1256A8-F17A-4AB9-BD3F-AC935F3EF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2" y="1117"/>
                <a:ext cx="136" cy="90"/>
              </a:xfrm>
              <a:prstGeom prst="rect">
                <a:avLst/>
              </a:prstGeom>
              <a:solidFill>
                <a:srgbClr val="80000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</p:grpSp>
        <p:sp>
          <p:nvSpPr>
            <p:cNvPr id="19" name="Line 38">
              <a:extLst>
                <a:ext uri="{FF2B5EF4-FFF2-40B4-BE49-F238E27FC236}">
                  <a16:creationId xmlns:a16="http://schemas.microsoft.com/office/drawing/2014/main" id="{295FACF0-5248-4B57-A48B-77CC621E1C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44864" y="2227263"/>
              <a:ext cx="0" cy="360361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Medium" panose="02000603040000020003" pitchFamily="50" charset="0"/>
              </a:endParaRPr>
            </a:p>
          </p:txBody>
        </p:sp>
        <p:sp>
          <p:nvSpPr>
            <p:cNvPr id="20" name="Text Box 39">
              <a:extLst>
                <a:ext uri="{FF2B5EF4-FFF2-40B4-BE49-F238E27FC236}">
                  <a16:creationId xmlns:a16="http://schemas.microsoft.com/office/drawing/2014/main" id="{FED147ED-A9A7-4A2F-B132-3BA57AC19C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4425" y="1769036"/>
              <a:ext cx="1672898" cy="378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GB" altLang="en-US" sz="1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S</a:t>
              </a:r>
              <a:r>
                <a:rPr lang="en-GB" altLang="en-US" sz="1400" baseline="-250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initial</a:t>
              </a:r>
              <a:r>
                <a:rPr lang="en-GB" altLang="en-US" sz="1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=70Km/h</a:t>
              </a:r>
            </a:p>
          </p:txBody>
        </p:sp>
        <p:grpSp>
          <p:nvGrpSpPr>
            <p:cNvPr id="21" name="Group 40">
              <a:extLst>
                <a:ext uri="{FF2B5EF4-FFF2-40B4-BE49-F238E27FC236}">
                  <a16:creationId xmlns:a16="http://schemas.microsoft.com/office/drawing/2014/main" id="{32B490EA-091F-483B-AB53-129EBBDBD8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87975" y="2595565"/>
              <a:ext cx="1751013" cy="725488"/>
              <a:chOff x="810" y="1394"/>
              <a:chExt cx="1103" cy="457"/>
            </a:xfrm>
          </p:grpSpPr>
          <p:sp>
            <p:nvSpPr>
              <p:cNvPr id="27" name="AutoShape 41">
                <a:extLst>
                  <a:ext uri="{FF2B5EF4-FFF2-40B4-BE49-F238E27FC236}">
                    <a16:creationId xmlns:a16="http://schemas.microsoft.com/office/drawing/2014/main" id="{95A55DA1-D569-4F96-AB87-BB3B6FE0B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" y="1416"/>
                <a:ext cx="182" cy="181"/>
              </a:xfrm>
              <a:prstGeom prst="smileyFace">
                <a:avLst>
                  <a:gd name="adj" fmla="val 4653"/>
                </a:avLst>
              </a:prstGeom>
              <a:solidFill>
                <a:srgbClr val="92D05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28" name="AutoShape 42">
                <a:extLst>
                  <a:ext uri="{FF2B5EF4-FFF2-40B4-BE49-F238E27FC236}">
                    <a16:creationId xmlns:a16="http://schemas.microsoft.com/office/drawing/2014/main" id="{41E40E60-75BD-4EFF-8B08-BEE408597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" y="1642"/>
                <a:ext cx="181" cy="18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222 w 21600"/>
                  <a:gd name="T25" fmla="*/ 3204 h 21600"/>
                  <a:gd name="T26" fmla="*/ 18378 w 21600"/>
                  <a:gd name="T27" fmla="*/ 18396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7401" y="15493"/>
                    </a:moveTo>
                    <a:cubicBezTo>
                      <a:pt x="18376" y="14122"/>
                      <a:pt x="18900" y="12482"/>
                      <a:pt x="18900" y="10800"/>
                    </a:cubicBezTo>
                    <a:cubicBezTo>
                      <a:pt x="18900" y="6326"/>
                      <a:pt x="15273" y="2700"/>
                      <a:pt x="10800" y="2700"/>
                    </a:cubicBezTo>
                    <a:cubicBezTo>
                      <a:pt x="9117" y="2699"/>
                      <a:pt x="7477" y="3223"/>
                      <a:pt x="6106" y="4198"/>
                    </a:cubicBezTo>
                    <a:lnTo>
                      <a:pt x="17401" y="15493"/>
                    </a:lnTo>
                    <a:close/>
                    <a:moveTo>
                      <a:pt x="4198" y="6106"/>
                    </a:moveTo>
                    <a:cubicBezTo>
                      <a:pt x="3223" y="7477"/>
                      <a:pt x="2700" y="9117"/>
                      <a:pt x="2700" y="10799"/>
                    </a:cubicBezTo>
                    <a:cubicBezTo>
                      <a:pt x="2700" y="15273"/>
                      <a:pt x="6326" y="18900"/>
                      <a:pt x="10800" y="18900"/>
                    </a:cubicBezTo>
                    <a:cubicBezTo>
                      <a:pt x="12482" y="18900"/>
                      <a:pt x="14122" y="18376"/>
                      <a:pt x="15493" y="17401"/>
                    </a:cubicBezTo>
                    <a:lnTo>
                      <a:pt x="4198" y="6106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s-ES">
                  <a:latin typeface="Regular Medium" panose="02000603040000020003" pitchFamily="50" charset="0"/>
                </a:endParaRPr>
              </a:p>
            </p:txBody>
          </p:sp>
          <p:sp>
            <p:nvSpPr>
              <p:cNvPr id="29" name="Text Box 43">
                <a:extLst>
                  <a:ext uri="{FF2B5EF4-FFF2-40B4-BE49-F238E27FC236}">
                    <a16:creationId xmlns:a16="http://schemas.microsoft.com/office/drawing/2014/main" id="{55010B2C-9A33-4D5F-A16B-4D6D404019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6" y="1394"/>
                <a:ext cx="877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400">
                    <a:latin typeface="Regular Medium" panose="02000603040000020003" pitchFamily="50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115 Km/h</a:t>
                </a:r>
              </a:p>
            </p:txBody>
          </p:sp>
          <p:sp>
            <p:nvSpPr>
              <p:cNvPr id="30" name="Text Box 44">
                <a:extLst>
                  <a:ext uri="{FF2B5EF4-FFF2-40B4-BE49-F238E27FC236}">
                    <a16:creationId xmlns:a16="http://schemas.microsoft.com/office/drawing/2014/main" id="{0AE56F5D-DE3A-4D83-9176-5147268511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6" y="1612"/>
                <a:ext cx="669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400">
                    <a:latin typeface="Regular Medium" panose="02000603040000020003" pitchFamily="50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1.1</a:t>
                </a:r>
              </a:p>
            </p:txBody>
          </p:sp>
        </p:grpSp>
        <p:sp>
          <p:nvSpPr>
            <p:cNvPr id="22" name="Line 45">
              <a:extLst>
                <a:ext uri="{FF2B5EF4-FFF2-40B4-BE49-F238E27FC236}">
                  <a16:creationId xmlns:a16="http://schemas.microsoft.com/office/drawing/2014/main" id="{36CFF4A7-AC9D-49DB-9A13-A8F900D321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2191" y="2227263"/>
              <a:ext cx="86360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miter lim="800000"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Medium" panose="02000603040000020003" pitchFamily="50" charset="0"/>
              </a:endParaRPr>
            </a:p>
          </p:txBody>
        </p:sp>
        <p:grpSp>
          <p:nvGrpSpPr>
            <p:cNvPr id="23" name="Group 46">
              <a:extLst>
                <a:ext uri="{FF2B5EF4-FFF2-40B4-BE49-F238E27FC236}">
                  <a16:creationId xmlns:a16="http://schemas.microsoft.com/office/drawing/2014/main" id="{6AA9AE08-1DBE-4793-8EFE-B2CAF40C86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7688" y="2127250"/>
              <a:ext cx="431800" cy="215900"/>
              <a:chOff x="1466" y="1096"/>
              <a:chExt cx="272" cy="136"/>
            </a:xfrm>
          </p:grpSpPr>
          <p:sp>
            <p:nvSpPr>
              <p:cNvPr id="25" name="AutoShape 47">
                <a:extLst>
                  <a:ext uri="{FF2B5EF4-FFF2-40B4-BE49-F238E27FC236}">
                    <a16:creationId xmlns:a16="http://schemas.microsoft.com/office/drawing/2014/main" id="{2D340C2E-9B98-45FF-8785-9CCF4ECA23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6" y="1096"/>
                <a:ext cx="272" cy="136"/>
              </a:xfrm>
              <a:prstGeom prst="roundRect">
                <a:avLst>
                  <a:gd name="adj" fmla="val 16667"/>
                </a:avLst>
              </a:prstGeom>
              <a:solidFill>
                <a:srgbClr val="DE342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26" name="Rectangle 48">
                <a:extLst>
                  <a:ext uri="{FF2B5EF4-FFF2-40B4-BE49-F238E27FC236}">
                    <a16:creationId xmlns:a16="http://schemas.microsoft.com/office/drawing/2014/main" id="{0F66C6F9-3A06-42EF-B0C0-79405A2C2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9" y="1117"/>
                <a:ext cx="136" cy="90"/>
              </a:xfrm>
              <a:prstGeom prst="rect">
                <a:avLst/>
              </a:prstGeom>
              <a:solidFill>
                <a:srgbClr val="800000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n-US" altLang="en-US" sz="2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</p:grpSp>
        <p:sp>
          <p:nvSpPr>
            <p:cNvPr id="24" name="Text Box 49">
              <a:extLst>
                <a:ext uri="{FF2B5EF4-FFF2-40B4-BE49-F238E27FC236}">
                  <a16:creationId xmlns:a16="http://schemas.microsoft.com/office/drawing/2014/main" id="{A40EF063-4635-4D00-9353-715932571B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9413" y="1769036"/>
              <a:ext cx="1340279" cy="378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400">
                  <a:latin typeface="Regular Medium" panose="02000603040000020003" pitchFamily="50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S=115Km/h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Object 4">
                <a:extLst>
                  <a:ext uri="{FF2B5EF4-FFF2-40B4-BE49-F238E27FC236}">
                    <a16:creationId xmlns:a16="http://schemas.microsoft.com/office/drawing/2014/main" id="{E268727A-EC90-40FD-B9C5-E046DE04618F}"/>
                  </a:ext>
                </a:extLst>
              </p:cNvPr>
              <p:cNvSpPr txBox="1"/>
              <p:nvPr/>
            </p:nvSpPr>
            <p:spPr bwMode="auto">
              <a:xfrm>
                <a:off x="3345940" y="2276100"/>
                <a:ext cx="5500120" cy="58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E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s-ES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a:rPr lang="es-ES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unc>
                        <m:func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ES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ctrlP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s-ES" sz="24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d>
                                <m:dPr>
                                  <m:ctrlPr>
                                    <a:rPr lang="es-ES" sz="24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ES" sz="24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s-ES" sz="2400" b="0" i="0" smtClean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E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45" name="Object 4">
                <a:extLst>
                  <a:ext uri="{FF2B5EF4-FFF2-40B4-BE49-F238E27FC236}">
                    <a16:creationId xmlns:a16="http://schemas.microsoft.com/office/drawing/2014/main" id="{E268727A-EC90-40FD-B9C5-E046DE046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45940" y="2276100"/>
                <a:ext cx="5500120" cy="5842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58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seguimento veicular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Aceleração (sem congestionamento)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dirty="0"/>
              <a:t>onde</a:t>
            </a:r>
          </a:p>
          <a:p>
            <a:pPr lvl="1"/>
            <a:r>
              <a:rPr lang="en-GB" dirty="0" err="1"/>
              <a:t>V</a:t>
            </a:r>
            <a:r>
              <a:rPr lang="en-GB" baseline="-25000" dirty="0" err="1"/>
              <a:t>a</a:t>
            </a:r>
            <a:r>
              <a:rPr lang="en-GB" dirty="0"/>
              <a:t>(n, </a:t>
            </a:r>
            <a:r>
              <a:rPr lang="en-GB" dirty="0" err="1"/>
              <a:t>t+T</a:t>
            </a:r>
            <a:r>
              <a:rPr lang="en-GB" dirty="0"/>
              <a:t>) 	velocidade máxima que o veículo </a:t>
            </a:r>
            <a:r>
              <a:rPr lang="en-GB" i="1" dirty="0"/>
              <a:t>n</a:t>
            </a:r>
            <a:r>
              <a:rPr lang="en-GB" dirty="0"/>
              <a:t> pode atingir ao acelerar no intervalo </a:t>
            </a:r>
            <a:r>
              <a:rPr lang="en-GB" i="1" dirty="0"/>
              <a:t>(t, </a:t>
            </a:r>
            <a:r>
              <a:rPr lang="en-GB" i="1" dirty="0" err="1"/>
              <a:t>t+T</a:t>
            </a:r>
            <a:r>
              <a:rPr lang="en-GB" i="1" dirty="0"/>
              <a:t>)</a:t>
            </a:r>
          </a:p>
          <a:p>
            <a:pPr lvl="1"/>
            <a:r>
              <a:rPr lang="en-GB" dirty="0"/>
              <a:t>V(n, t) 	velocidade do veículo </a:t>
            </a:r>
            <a:r>
              <a:rPr lang="en-GB" i="1" dirty="0"/>
              <a:t>n</a:t>
            </a:r>
            <a:r>
              <a:rPr lang="en-GB" dirty="0"/>
              <a:t> no instante </a:t>
            </a:r>
            <a:r>
              <a:rPr lang="en-GB" i="1" dirty="0"/>
              <a:t>t</a:t>
            </a:r>
          </a:p>
          <a:p>
            <a:pPr lvl="1"/>
            <a:r>
              <a:rPr lang="en-GB" dirty="0"/>
              <a:t>a(n) 	aceleração máxima do veículo </a:t>
            </a:r>
            <a:r>
              <a:rPr lang="en-GB" i="1" dirty="0"/>
              <a:t>n</a:t>
            </a:r>
          </a:p>
          <a:p>
            <a:pPr lvl="1"/>
            <a:r>
              <a:rPr lang="en-GB" dirty="0"/>
              <a:t>V</a:t>
            </a:r>
            <a:r>
              <a:rPr lang="en-GB" baseline="30000" dirty="0"/>
              <a:t>*</a:t>
            </a:r>
            <a:r>
              <a:rPr lang="en-GB" dirty="0"/>
              <a:t>(n) 	velocidade desejada do veículo </a:t>
            </a:r>
            <a:r>
              <a:rPr lang="en-GB" i="1" dirty="0"/>
              <a:t>n</a:t>
            </a:r>
          </a:p>
          <a:p>
            <a:pPr lvl="1"/>
            <a:r>
              <a:rPr lang="en-GB" dirty="0"/>
              <a:t>T 		tempo de reação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26">
                <a:extLst>
                  <a:ext uri="{FF2B5EF4-FFF2-40B4-BE49-F238E27FC236}">
                    <a16:creationId xmlns:a16="http://schemas.microsoft.com/office/drawing/2014/main" id="{0C28449A-5D6C-455A-B73F-A03CB7A4FBC5}"/>
                  </a:ext>
                </a:extLst>
              </p:cNvPr>
              <p:cNvSpPr txBox="1"/>
              <p:nvPr/>
            </p:nvSpPr>
            <p:spPr bwMode="auto">
              <a:xfrm>
                <a:off x="2333908" y="1896205"/>
                <a:ext cx="7524183" cy="903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)+2.5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  <m:rad>
                        <m:radPr>
                          <m:degHide m:val="on"/>
                          <m:ctrlP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0.025+</m:t>
                          </m:r>
                          <m:f>
                            <m:fPr>
                              <m:ctrlP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s-ES" sz="2000" dirty="0"/>
              </a:p>
            </p:txBody>
          </p:sp>
        </mc:Choice>
        <mc:Fallback xmlns="">
          <p:sp>
            <p:nvSpPr>
              <p:cNvPr id="6" name="Object 26">
                <a:extLst>
                  <a:ext uri="{FF2B5EF4-FFF2-40B4-BE49-F238E27FC236}">
                    <a16:creationId xmlns:a16="http://schemas.microsoft.com/office/drawing/2014/main" id="{0C28449A-5D6C-455A-B73F-A03CB7A4F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33908" y="1896205"/>
                <a:ext cx="7524183" cy="903288"/>
              </a:xfrm>
              <a:prstGeom prst="rect">
                <a:avLst/>
              </a:prstGeom>
              <a:blipFill>
                <a:blip r:embed="rId3"/>
                <a:stretch>
                  <a:fillRect b="-54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209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seguimento veicular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Desaceleração (situações de congestionamento)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dirty="0"/>
              <a:t>onde</a:t>
            </a:r>
          </a:p>
          <a:p>
            <a:pPr lvl="1"/>
            <a:r>
              <a:rPr lang="en-GB" dirty="0"/>
              <a:t>d(n) (&lt;0) 	desaceleração normal do veículo </a:t>
            </a:r>
            <a:r>
              <a:rPr lang="en-GB" i="1" dirty="0"/>
              <a:t>n</a:t>
            </a:r>
          </a:p>
          <a:p>
            <a:pPr lvl="1"/>
            <a:r>
              <a:rPr lang="en-GB" dirty="0"/>
              <a:t>x(n, t)	posição do veículo </a:t>
            </a:r>
            <a:r>
              <a:rPr lang="en-GB" i="1" dirty="0"/>
              <a:t>n</a:t>
            </a:r>
            <a:r>
              <a:rPr lang="en-GB" dirty="0"/>
              <a:t> no instante </a:t>
            </a:r>
            <a:r>
              <a:rPr lang="en-GB" i="1" dirty="0"/>
              <a:t>t</a:t>
            </a:r>
          </a:p>
          <a:p>
            <a:pPr lvl="1"/>
            <a:r>
              <a:rPr lang="en-GB" dirty="0"/>
              <a:t>x(n-1, t)	posição do veículo precedente, </a:t>
            </a:r>
            <a:r>
              <a:rPr lang="en-GB" i="1" dirty="0"/>
              <a:t>n-1</a:t>
            </a:r>
            <a:r>
              <a:rPr lang="en-GB" dirty="0"/>
              <a:t>, no instante </a:t>
            </a:r>
            <a:r>
              <a:rPr lang="en-GB" i="1" dirty="0"/>
              <a:t>t</a:t>
            </a:r>
          </a:p>
          <a:p>
            <a:pPr lvl="1"/>
            <a:r>
              <a:rPr lang="en-GB" dirty="0"/>
              <a:t>s(n-1)	comprimento efetivo do veículo </a:t>
            </a:r>
            <a:r>
              <a:rPr lang="en-GB" i="1" dirty="0"/>
              <a:t>n-1</a:t>
            </a:r>
          </a:p>
          <a:p>
            <a:pPr lvl="1"/>
            <a:r>
              <a:rPr lang="en-GB" dirty="0"/>
              <a:t>d’(n-1)	desaceleração normal estimada do veículo </a:t>
            </a:r>
            <a:r>
              <a:rPr lang="en-GB" i="1" dirty="0"/>
              <a:t>n-1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18">
                <a:extLst>
                  <a:ext uri="{FF2B5EF4-FFF2-40B4-BE49-F238E27FC236}">
                    <a16:creationId xmlns:a16="http://schemas.microsoft.com/office/drawing/2014/main" id="{D16F768D-54FC-4DEF-9544-33B39CE9B07D}"/>
                  </a:ext>
                </a:extLst>
              </p:cNvPr>
              <p:cNvSpPr txBox="1"/>
              <p:nvPr/>
            </p:nvSpPr>
            <p:spPr bwMode="auto">
              <a:xfrm>
                <a:off x="800100" y="1856922"/>
                <a:ext cx="10591800" cy="91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−1,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)−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−1)−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−1,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sSup>
                                    <m:sSup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p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</m:e>
                          </m:d>
                        </m:e>
                      </m:rad>
                    </m:oMath>
                  </m:oMathPara>
                </a14:m>
                <a:endParaRPr lang="es-ES" sz="1600" dirty="0"/>
              </a:p>
            </p:txBody>
          </p:sp>
        </mc:Choice>
        <mc:Fallback xmlns="">
          <p:sp>
            <p:nvSpPr>
              <p:cNvPr id="6" name="Object 18">
                <a:extLst>
                  <a:ext uri="{FF2B5EF4-FFF2-40B4-BE49-F238E27FC236}">
                    <a16:creationId xmlns:a16="http://schemas.microsoft.com/office/drawing/2014/main" id="{D16F768D-54FC-4DEF-9544-33B39CE9B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0100" y="1856922"/>
                <a:ext cx="10591800" cy="914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73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seguimento veicular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Velocidade do veículo </a:t>
            </a:r>
            <a:r>
              <a:rPr lang="en-GB" i="1" dirty="0"/>
              <a:t>n</a:t>
            </a:r>
            <a:r>
              <a:rPr lang="en-GB" dirty="0"/>
              <a:t> até o próximo passo de simulação (instante </a:t>
            </a:r>
            <a:r>
              <a:rPr lang="en-GB" i="1" dirty="0" err="1"/>
              <a:t>t+T</a:t>
            </a:r>
            <a:r>
              <a:rPr lang="en-GB" dirty="0"/>
              <a:t>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Posição do veículo </a:t>
            </a:r>
            <a:r>
              <a:rPr lang="en-GB" i="1" dirty="0"/>
              <a:t>n</a:t>
            </a:r>
            <a:r>
              <a:rPr lang="en-GB" dirty="0"/>
              <a:t> na faixa atual no próximo passo de simulação (instante </a:t>
            </a:r>
            <a:r>
              <a:rPr lang="en-GB" i="1" dirty="0" err="1"/>
              <a:t>t+T</a:t>
            </a:r>
            <a:r>
              <a:rPr lang="en-GB" i="1" dirty="0"/>
              <a:t>)</a:t>
            </a:r>
            <a:endParaRPr lang="en-GB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CA820820-4758-4BBA-8A82-5B967FB497CA}"/>
                  </a:ext>
                </a:extLst>
              </p:cNvPr>
              <p:cNvSpPr txBox="1"/>
              <p:nvPr/>
            </p:nvSpPr>
            <p:spPr bwMode="auto">
              <a:xfrm>
                <a:off x="2693987" y="2718707"/>
                <a:ext cx="6804025" cy="6397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unc>
                        <m:func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ES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E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),</m:t>
                              </m:r>
                              <m:sSub>
                                <m:sSubPr>
                                  <m:ctrlPr>
                                    <a:rPr lang="es-E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CA820820-4758-4BBA-8A82-5B967FB49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93987" y="2718707"/>
                <a:ext cx="6804025" cy="639763"/>
              </a:xfrm>
              <a:prstGeom prst="rect">
                <a:avLst/>
              </a:prstGeom>
              <a:blipFill>
                <a:blip r:embed="rId3"/>
                <a:stretch>
                  <a:fillRect l="-26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5">
                <a:extLst>
                  <a:ext uri="{FF2B5EF4-FFF2-40B4-BE49-F238E27FC236}">
                    <a16:creationId xmlns:a16="http://schemas.microsoft.com/office/drawing/2014/main" id="{330B549A-E868-478C-83D8-A5B05D5DBB42}"/>
                  </a:ext>
                </a:extLst>
              </p:cNvPr>
              <p:cNvSpPr txBox="1"/>
              <p:nvPr/>
            </p:nvSpPr>
            <p:spPr bwMode="auto">
              <a:xfrm>
                <a:off x="3636961" y="4400550"/>
                <a:ext cx="4918075" cy="5873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7" name="Object 5">
                <a:extLst>
                  <a:ext uri="{FF2B5EF4-FFF2-40B4-BE49-F238E27FC236}">
                    <a16:creationId xmlns:a16="http://schemas.microsoft.com/office/drawing/2014/main" id="{330B549A-E868-478C-83D8-A5B05D5DB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6961" y="4400550"/>
                <a:ext cx="4918075" cy="5873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734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seguimento veicular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Calibração da descarga da fila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Aumento da aceleração</a:t>
            </a:r>
            <a:r>
              <a:rPr lang="en-GB" dirty="0"/>
              <a:t>: aumenta localmente a aceleração máxima dos veículos</a:t>
            </a:r>
          </a:p>
          <a:p>
            <a:r>
              <a:rPr lang="en-GB" b="1" dirty="0"/>
              <a:t>Tempo de reação adicional na parada</a:t>
            </a:r>
            <a:r>
              <a:rPr lang="en-GB" dirty="0"/>
              <a:t>: se negativo, reduz o tempo de reação na parada na seção</a:t>
            </a:r>
          </a:p>
          <a:p>
            <a:r>
              <a:rPr lang="en-GB" b="1" dirty="0"/>
              <a:t>Tempo de reação adicional no semáforo</a:t>
            </a:r>
            <a:r>
              <a:rPr lang="en-GB" dirty="0"/>
              <a:t>: se negativo, reduz o tempo de reação no semáforo da seção</a:t>
            </a:r>
          </a:p>
          <a:p>
            <a:endParaRPr lang="en-US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928AFD4D-FE0B-4D89-807E-B0ADC24ED080}"/>
              </a:ext>
            </a:extLst>
          </p:cNvPr>
          <p:cNvGrpSpPr/>
          <p:nvPr/>
        </p:nvGrpSpPr>
        <p:grpSpPr>
          <a:xfrm>
            <a:off x="3986584" y="4048125"/>
            <a:ext cx="4218832" cy="1238250"/>
            <a:chOff x="3979777" y="4048125"/>
            <a:chExt cx="4218832" cy="1238250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7FBA3A03-4B07-49D6-98D8-6617513AF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2509" y="4048125"/>
              <a:ext cx="3086100" cy="1238250"/>
            </a:xfrm>
            <a:prstGeom prst="rect">
              <a:avLst/>
            </a:prstGeom>
          </p:spPr>
        </p:pic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6A1EF8D3-1286-42CF-9325-32C7DAEB75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884391">
              <a:off x="3979777" y="4092593"/>
              <a:ext cx="1151277" cy="44319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Medium" panose="02000603040000020003" pitchFamily="50" charset="0"/>
                  <a:cs typeface="Calibri" panose="020F0502020204030204" pitchFamily="34" charset="0"/>
                </a:rPr>
                <a:t>Seção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986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Seguimento veicular em duas faixas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Considera a influência das faixas adjacentes:</a:t>
            </a:r>
          </a:p>
          <a:p>
            <a:pPr lvl="1"/>
            <a:r>
              <a:rPr lang="en-GB" dirty="0"/>
              <a:t>Calcula-se a velocidade média do Número de Veículos que circulam na faixa adjacente mais lenta, a jusante do veículo</a:t>
            </a:r>
          </a:p>
          <a:p>
            <a:pPr lvl="1"/>
            <a:r>
              <a:rPr lang="en-GB" dirty="0"/>
              <a:t>Só são considerados veículos dentro da Distância Máxima em relação ao veículo atual</a:t>
            </a:r>
          </a:p>
          <a:p>
            <a:pPr lvl="1"/>
            <a:r>
              <a:rPr lang="en-GB" dirty="0"/>
              <a:t>A diferença de velocidade do veículo é limitada à Diferença máxima de velocidade (ou Diferença máxima de velocidade no acesso)</a:t>
            </a:r>
          </a:p>
          <a:p>
            <a:endParaRPr lang="en-US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F73FF2E8-7308-4C02-8CF2-CE10F26A5A29}"/>
              </a:ext>
            </a:extLst>
          </p:cNvPr>
          <p:cNvGrpSpPr/>
          <p:nvPr/>
        </p:nvGrpSpPr>
        <p:grpSpPr>
          <a:xfrm>
            <a:off x="1765303" y="4323759"/>
            <a:ext cx="8527312" cy="1904321"/>
            <a:chOff x="1765303" y="4323759"/>
            <a:chExt cx="8527312" cy="1904321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D2EC0D7-D8B5-4A20-BCAD-C8764B2C8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86990" y="4323759"/>
              <a:ext cx="6905625" cy="1019175"/>
            </a:xfrm>
            <a:prstGeom prst="rect">
              <a:avLst/>
            </a:prstGeom>
          </p:spPr>
        </p:pic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408BAB09-D8A5-4345-B09B-E2095EC9A83D}"/>
                </a:ext>
              </a:extLst>
            </p:cNvPr>
            <p:cNvGrpSpPr/>
            <p:nvPr/>
          </p:nvGrpSpPr>
          <p:grpSpPr>
            <a:xfrm>
              <a:off x="1765303" y="4506611"/>
              <a:ext cx="3613994" cy="1721469"/>
              <a:chOff x="1765303" y="4506611"/>
              <a:chExt cx="3613994" cy="1721469"/>
            </a:xfrm>
          </p:grpSpPr>
          <p:grpSp>
            <p:nvGrpSpPr>
              <p:cNvPr id="7" name="Grupo 6">
                <a:extLst>
                  <a:ext uri="{FF2B5EF4-FFF2-40B4-BE49-F238E27FC236}">
                    <a16:creationId xmlns:a16="http://schemas.microsoft.com/office/drawing/2014/main" id="{BE1A9AE6-FB68-4AF6-98C6-9BE51A071FE5}"/>
                  </a:ext>
                </a:extLst>
              </p:cNvPr>
              <p:cNvGrpSpPr/>
              <p:nvPr/>
            </p:nvGrpSpPr>
            <p:grpSpPr>
              <a:xfrm>
                <a:off x="2375577" y="5543725"/>
                <a:ext cx="3003720" cy="684355"/>
                <a:chOff x="2375577" y="5543725"/>
                <a:chExt cx="3003720" cy="684355"/>
              </a:xfrm>
            </p:grpSpPr>
            <p:pic>
              <p:nvPicPr>
                <p:cNvPr id="11" name="Picture 2">
                  <a:extLst>
                    <a:ext uri="{FF2B5EF4-FFF2-40B4-BE49-F238E27FC236}">
                      <a16:creationId xmlns:a16="http://schemas.microsoft.com/office/drawing/2014/main" id="{774D3E91-C136-483F-AE33-FFE1569730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36172" y="5961380"/>
                  <a:ext cx="2143125" cy="266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B8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" name="TextBox 5">
                  <a:extLst>
                    <a:ext uri="{FF2B5EF4-FFF2-40B4-BE49-F238E27FC236}">
                      <a16:creationId xmlns:a16="http://schemas.microsoft.com/office/drawing/2014/main" id="{6335D142-0F7D-4EC4-AB1B-55B1510656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0884391">
                  <a:off x="2375577" y="5543725"/>
                  <a:ext cx="1151277" cy="44319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5000"/>
                    </a:lnSpc>
                    <a:spcBef>
                      <a:spcPct val="0"/>
                    </a:spcBef>
                    <a:buClr>
                      <a:srgbClr val="000000"/>
                    </a:buClr>
                    <a:buFont typeface="Times New Roman" panose="02020603050405020304" pitchFamily="18" charset="0"/>
                    <a:buNone/>
                  </a:pPr>
                  <a:r>
                    <a:rPr lang="en-US" altLang="en-US" sz="2400" i="1" dirty="0">
                      <a:latin typeface="Regular Medium" panose="02000603040000020003" pitchFamily="50" charset="0"/>
                      <a:cs typeface="Calibri" panose="020F0502020204030204" pitchFamily="34" charset="0"/>
                    </a:rPr>
                    <a:t>Seção</a:t>
                  </a:r>
                </a:p>
              </p:txBody>
            </p:sp>
          </p:grpSp>
          <p:sp>
            <p:nvSpPr>
              <p:cNvPr id="10" name="TextBox 6">
                <a:extLst>
                  <a:ext uri="{FF2B5EF4-FFF2-40B4-BE49-F238E27FC236}">
                    <a16:creationId xmlns:a16="http://schemas.microsoft.com/office/drawing/2014/main" id="{AF1F12F4-33F0-4249-AC35-590E158783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884391">
                <a:off x="1765303" y="4506611"/>
                <a:ext cx="1689886" cy="443198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2400" i="1" dirty="0">
                    <a:latin typeface="Regular Medium" panose="02000603040000020003" pitchFamily="50" charset="0"/>
                    <a:cs typeface="Calibri" panose="020F0502020204030204" pitchFamily="34" charset="0"/>
                  </a:rPr>
                  <a:t>Experim.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96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5" name="Zoom do Resumo 4">
                <a:extLst>
                  <a:ext uri="{FF2B5EF4-FFF2-40B4-BE49-F238E27FC236}">
                    <a16:creationId xmlns:a16="http://schemas.microsoft.com/office/drawing/2014/main" id="{DCF77DD0-F9C1-42DA-B39D-B48D4D9CC8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89869756"/>
                  </p:ext>
                </p:extLst>
              </p:nvPr>
            </p:nvGraphicFramePr>
            <p:xfrm>
              <a:off x="2032000" y="1165892"/>
              <a:ext cx="8128000" cy="5418667"/>
            </p:xfrm>
            <a:graphic>
              <a:graphicData uri="http://schemas.microsoft.com/office/powerpoint/2016/summaryzoom">
                <psuz:summaryZm>
                  <psuz:summaryZmObj sectionId="{6DBE9515-5410-41B4-AFBC-23A370B14673}">
                    <psuz:zmPr id="{B979CA7C-5F2C-4B4E-B0FC-580CA57FFB85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BCC5FB8-8A41-4826-BEA7-BFA9DD8C8265}">
                    <psuz:zmPr id="{811C9EB2-6F39-422B-92BB-1C30FA751D45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68F5BC5-E03B-4534-8732-D2467474B211}">
                    <psuz:zmPr id="{C1581946-1A98-42DC-BE0B-6DD386DAC73A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1B68DB1-E793-4F87-BAFA-BDBC7315DE30}">
                    <psuz:zmPr id="{550640AA-CA3E-463E-AFDF-C7CB3F4027F9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C73D3ED7-9D98-4F3F-8F04-FB4C04200BD8}">
                    <psuz:zmPr id="{F810EDAD-0CA7-4641-AE6B-2881FB1FB4EC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D0FCB44C-28A9-4B33-900C-8C7D6EF66382}">
                    <psuz:zmPr id="{E5314FF6-A75B-4DCC-9D1A-22040F600EBC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629254A9-2EEB-4EF3-8AE9-6B4602E26C8F}">
                    <psuz:zmPr id="{FA78166F-4986-4816-A63D-A075CB78F213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BCA1FDB8-4774-4C27-AF3A-DBD7E6CEA22C}">
                    <psuz:zmPr id="{6890C514-FCF2-4087-B22B-0165E981C264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5" name="Zoom do Resumo 4">
                <a:extLst>
                  <a:ext uri="{FF2B5EF4-FFF2-40B4-BE49-F238E27FC236}">
                    <a16:creationId xmlns:a16="http://schemas.microsoft.com/office/drawing/2014/main" id="{DCF77DD0-F9C1-42DA-B39D-B48D4D9CC896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2032000" y="1165892"/>
                <a:ext cx="8128000" cy="5418667"/>
                <a:chOff x="2032000" y="1165892"/>
                <a:chExt cx="8128000" cy="5418667"/>
              </a:xfrm>
            </p:grpSpPr>
            <p:pic>
              <p:nvPicPr>
                <p:cNvPr id="2" name="Imagem 2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346960" y="1726387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3" name="Imagem 3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876800" y="1726387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Imagem 4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406640" y="1726387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Imagem 6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346960" y="3189426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m 7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76800" y="3189426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m 8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06640" y="3189426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m 9">
                  <a:hlinkClick r:id="rId1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346960" y="4652465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Imagem 10">
                  <a:hlinkClick r:id="rId1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876800" y="4652465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20918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A mudança de faixa depende de: </a:t>
            </a:r>
          </a:p>
          <a:p>
            <a:pPr lvl="1"/>
            <a:r>
              <a:rPr lang="en-GB" dirty="0"/>
              <a:t>Necessidade de mudar de faixa</a:t>
            </a:r>
          </a:p>
          <a:p>
            <a:pPr lvl="2"/>
            <a:r>
              <a:rPr lang="en-GB" dirty="0"/>
              <a:t>Faixas-alvo</a:t>
            </a:r>
          </a:p>
          <a:p>
            <a:pPr lvl="2"/>
            <a:r>
              <a:rPr lang="en-GB" dirty="0"/>
              <a:t>Distância ao obstáculo (zonas)</a:t>
            </a:r>
          </a:p>
          <a:p>
            <a:pPr lvl="2"/>
            <a:r>
              <a:rPr lang="en-GB" dirty="0"/>
              <a:t>Ultrapassagem</a:t>
            </a:r>
          </a:p>
          <a:p>
            <a:pPr lvl="1"/>
            <a:r>
              <a:rPr lang="en-GB" dirty="0"/>
              <a:t>Desejabilidade da mudança de faixa</a:t>
            </a:r>
          </a:p>
          <a:p>
            <a:pPr lvl="1"/>
            <a:r>
              <a:rPr lang="en-GB" dirty="0"/>
              <a:t>Viabilidade da mudança de faixa (brecha-alvo)</a:t>
            </a:r>
          </a:p>
          <a:p>
            <a:endParaRPr lang="en-US" dirty="0"/>
          </a:p>
        </p:txBody>
      </p:sp>
      <p:grpSp>
        <p:nvGrpSpPr>
          <p:cNvPr id="6" name="Group 29">
            <a:extLst>
              <a:ext uri="{FF2B5EF4-FFF2-40B4-BE49-F238E27FC236}">
                <a16:creationId xmlns:a16="http://schemas.microsoft.com/office/drawing/2014/main" id="{AE3E696B-37D5-4168-BD6E-2AFA2443389C}"/>
              </a:ext>
            </a:extLst>
          </p:cNvPr>
          <p:cNvGrpSpPr>
            <a:grpSpLocks/>
          </p:cNvGrpSpPr>
          <p:nvPr/>
        </p:nvGrpSpPr>
        <p:grpSpPr bwMode="auto">
          <a:xfrm>
            <a:off x="2084986" y="4559618"/>
            <a:ext cx="8277225" cy="1668462"/>
            <a:chOff x="336" y="2880"/>
            <a:chExt cx="5214" cy="1051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FEF032F1-6FFC-417A-A339-4D7CDFEDB3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3001"/>
              <a:ext cx="5214" cy="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C144019F-58FE-4220-B687-4307618D3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" y="3246"/>
              <a:ext cx="136" cy="90"/>
            </a:xfrm>
            <a:prstGeom prst="rect">
              <a:avLst/>
            </a:prstGeom>
            <a:solidFill>
              <a:srgbClr val="CCFFCC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1C36C9C4-C1F2-4C5B-9B7C-329A3A464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7" y="3104"/>
              <a:ext cx="136" cy="90"/>
            </a:xfrm>
            <a:prstGeom prst="rect">
              <a:avLst/>
            </a:prstGeom>
            <a:solidFill>
              <a:srgbClr val="CCFFCC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6D13B4A4-72D9-40F6-AD21-53341D7A5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" y="3137"/>
              <a:ext cx="227" cy="182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miter lim="800000"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B69FEF77-9A63-4DC7-8904-63BCE6B688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89" y="3177"/>
              <a:ext cx="91" cy="90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12" name="Text Box 9">
              <a:extLst>
                <a:ext uri="{FF2B5EF4-FFF2-40B4-BE49-F238E27FC236}">
                  <a16:creationId xmlns:a16="http://schemas.microsoft.com/office/drawing/2014/main" id="{338A84FB-D2AC-4A93-B852-C0783AC38B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9" y="2880"/>
              <a:ext cx="1449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600">
                  <a:latin typeface="Regular Aimsun Medium" panose="02000603040000020003" pitchFamily="50" charset="0"/>
                  <a:ea typeface="ＭＳ Ｐゴシック" panose="020B0600070205080204" pitchFamily="34" charset="-128"/>
                </a:rPr>
                <a:t>Mudança de faixa inviável</a:t>
              </a:r>
            </a:p>
          </p:txBody>
        </p:sp>
        <p:sp>
          <p:nvSpPr>
            <p:cNvPr id="13" name="Text Box 10">
              <a:extLst>
                <a:ext uri="{FF2B5EF4-FFF2-40B4-BE49-F238E27FC236}">
                  <a16:creationId xmlns:a16="http://schemas.microsoft.com/office/drawing/2014/main" id="{B5FA14E5-A688-48F6-833B-5225F3C7A5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3491"/>
              <a:ext cx="129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600">
                  <a:latin typeface="Regular Aimsun Medium" panose="02000603040000020003" pitchFamily="50" charset="0"/>
                  <a:ea typeface="ＭＳ Ｐゴシック" panose="020B0600070205080204" pitchFamily="34" charset="-128"/>
                </a:rPr>
                <a:t>Mudança de faixa necessária</a:t>
              </a:r>
            </a:p>
          </p:txBody>
        </p:sp>
        <p:sp>
          <p:nvSpPr>
            <p:cNvPr id="14" name="Line 11">
              <a:extLst>
                <a:ext uri="{FF2B5EF4-FFF2-40B4-BE49-F238E27FC236}">
                  <a16:creationId xmlns:a16="http://schemas.microsoft.com/office/drawing/2014/main" id="{EDF2E0B3-6E18-40BE-B7BB-4A4224C1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2" y="3283"/>
              <a:ext cx="154" cy="154"/>
            </a:xfrm>
            <a:prstGeom prst="line">
              <a:avLst/>
            </a:prstGeom>
            <a:noFill/>
            <a:ln w="12700" cap="sq">
              <a:solidFill>
                <a:srgbClr val="339966"/>
              </a:solidFill>
              <a:miter lim="800000"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78647CD2-3599-4E5E-A6AB-9DB2C93CC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0" y="3236"/>
              <a:ext cx="136" cy="90"/>
            </a:xfrm>
            <a:prstGeom prst="rect">
              <a:avLst/>
            </a:prstGeom>
            <a:solidFill>
              <a:srgbClr val="FFCC99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50F763CA-5C58-4749-A0ED-6A5FE8D0D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2" y="3235"/>
              <a:ext cx="136" cy="90"/>
            </a:xfrm>
            <a:prstGeom prst="rect">
              <a:avLst/>
            </a:prstGeom>
            <a:solidFill>
              <a:srgbClr val="FFCC99">
                <a:alpha val="89803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F1D06100-FD20-45FC-A7B5-09B5548BD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1" y="3236"/>
              <a:ext cx="136" cy="90"/>
            </a:xfrm>
            <a:prstGeom prst="rect">
              <a:avLst/>
            </a:prstGeom>
            <a:solidFill>
              <a:srgbClr val="FFCC99">
                <a:alpha val="79999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5081965F-F416-4CDA-9ADC-B1BC37024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" y="3235"/>
              <a:ext cx="136" cy="90"/>
            </a:xfrm>
            <a:prstGeom prst="rect">
              <a:avLst/>
            </a:prstGeom>
            <a:solidFill>
              <a:srgbClr val="FFCC99">
                <a:alpha val="70195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63F9B763-4469-4516-AF23-837EA2E6F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5" y="3235"/>
              <a:ext cx="136" cy="90"/>
            </a:xfrm>
            <a:prstGeom prst="rect">
              <a:avLst/>
            </a:prstGeom>
            <a:solidFill>
              <a:srgbClr val="FFCC99">
                <a:alpha val="59999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FC006F1F-6AC6-4B3A-8070-022040739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5" y="3234"/>
              <a:ext cx="136" cy="90"/>
            </a:xfrm>
            <a:prstGeom prst="rect">
              <a:avLst/>
            </a:prstGeom>
            <a:solidFill>
              <a:srgbClr val="CCFFCC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1" name="Line 18">
              <a:extLst>
                <a:ext uri="{FF2B5EF4-FFF2-40B4-BE49-F238E27FC236}">
                  <a16:creationId xmlns:a16="http://schemas.microsoft.com/office/drawing/2014/main" id="{29C47A18-0572-4E91-8D9F-13CC944F72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67" y="3137"/>
              <a:ext cx="182" cy="136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miter lim="800000"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22" name="Line 19">
              <a:extLst>
                <a:ext uri="{FF2B5EF4-FFF2-40B4-BE49-F238E27FC236}">
                  <a16:creationId xmlns:a16="http://schemas.microsoft.com/office/drawing/2014/main" id="{7B4701C2-5040-411C-9A9D-D85E239A4F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3" y="3137"/>
              <a:ext cx="78" cy="118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F6822FC6-A2C1-424E-9CE1-4BCB878EE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3099"/>
              <a:ext cx="136" cy="90"/>
            </a:xfrm>
            <a:prstGeom prst="rect">
              <a:avLst/>
            </a:prstGeom>
            <a:solidFill>
              <a:srgbClr val="FFCC99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id="{3ABE5B4C-1C64-4623-A06A-3EBDCB7AC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4" y="3098"/>
              <a:ext cx="136" cy="90"/>
            </a:xfrm>
            <a:prstGeom prst="rect">
              <a:avLst/>
            </a:prstGeom>
            <a:solidFill>
              <a:srgbClr val="FFCC99">
                <a:alpha val="89803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id="{DC930C08-F9F9-4C9C-B862-526C886EF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3" y="3099"/>
              <a:ext cx="136" cy="90"/>
            </a:xfrm>
            <a:prstGeom prst="rect">
              <a:avLst/>
            </a:prstGeom>
            <a:solidFill>
              <a:srgbClr val="FFCC99">
                <a:alpha val="79999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5A9BC61-BF03-46C9-8E17-91FC1ADFF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1" y="3098"/>
              <a:ext cx="136" cy="90"/>
            </a:xfrm>
            <a:prstGeom prst="rect">
              <a:avLst/>
            </a:prstGeom>
            <a:solidFill>
              <a:srgbClr val="FFCC99">
                <a:alpha val="70195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7" name="Rectangle 24">
              <a:extLst>
                <a:ext uri="{FF2B5EF4-FFF2-40B4-BE49-F238E27FC236}">
                  <a16:creationId xmlns:a16="http://schemas.microsoft.com/office/drawing/2014/main" id="{854DDAC1-F74B-4436-9EE2-89EA50371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3098"/>
              <a:ext cx="136" cy="90"/>
            </a:xfrm>
            <a:prstGeom prst="rect">
              <a:avLst/>
            </a:prstGeom>
            <a:solidFill>
              <a:srgbClr val="FFCC99">
                <a:alpha val="59999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04D48A3F-6389-4B2B-8AB8-771EB114E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3097"/>
              <a:ext cx="136" cy="90"/>
            </a:xfrm>
            <a:prstGeom prst="rect">
              <a:avLst/>
            </a:prstGeom>
            <a:solidFill>
              <a:srgbClr val="FFCC99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96E0A069-ACD3-48DA-9E77-E441064EA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3" y="3097"/>
              <a:ext cx="136" cy="90"/>
            </a:xfrm>
            <a:prstGeom prst="rect">
              <a:avLst/>
            </a:prstGeom>
            <a:solidFill>
              <a:srgbClr val="FFCC99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D2BD7BF7-F8B4-4759-ADD5-DE43AEC80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6" y="3097"/>
              <a:ext cx="136" cy="90"/>
            </a:xfrm>
            <a:prstGeom prst="rect">
              <a:avLst/>
            </a:prstGeom>
            <a:solidFill>
              <a:srgbClr val="FFCC99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400">
                <a:solidFill>
                  <a:schemeClr val="bg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31" name="Text Box 28">
              <a:extLst>
                <a:ext uri="{FF2B5EF4-FFF2-40B4-BE49-F238E27FC236}">
                  <a16:creationId xmlns:a16="http://schemas.microsoft.com/office/drawing/2014/main" id="{58EF4F2E-370D-4A6D-B96E-5579C1D08A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0" y="2880"/>
              <a:ext cx="1528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600">
                  <a:latin typeface="Regular Aimsun Medium" panose="02000603040000020003" pitchFamily="50" charset="0"/>
                  <a:ea typeface="ＭＳ Ｐゴシック" panose="020B0600070205080204" pitchFamily="34" charset="-128"/>
                </a:rPr>
                <a:t>Mudança de faixa indesejável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279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Faixas-alvo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999A1E8E-F42E-4DC8-BD0E-84EC976B8A6E}"/>
              </a:ext>
            </a:extLst>
          </p:cNvPr>
          <p:cNvGrpSpPr/>
          <p:nvPr/>
        </p:nvGrpSpPr>
        <p:grpSpPr>
          <a:xfrm>
            <a:off x="2090964" y="4851258"/>
            <a:ext cx="3599653" cy="695467"/>
            <a:chOff x="2090964" y="4851258"/>
            <a:chExt cx="3599653" cy="695467"/>
          </a:xfrm>
        </p:grpSpPr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69EC9943-A526-457F-A286-61FC13FA03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0964" y="5203825"/>
              <a:ext cx="2733675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23">
              <a:extLst>
                <a:ext uri="{FF2B5EF4-FFF2-40B4-BE49-F238E27FC236}">
                  <a16:creationId xmlns:a16="http://schemas.microsoft.com/office/drawing/2014/main" id="{3E6079BD-2178-42C3-A089-7892110B42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683589">
              <a:off x="4220599" y="4851258"/>
              <a:ext cx="1470018" cy="44319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Obstác.</a:t>
              </a:r>
            </a:p>
          </p:txBody>
        </p:sp>
      </p:grpSp>
      <p:grpSp>
        <p:nvGrpSpPr>
          <p:cNvPr id="12" name="Group 1">
            <a:extLst>
              <a:ext uri="{FF2B5EF4-FFF2-40B4-BE49-F238E27FC236}">
                <a16:creationId xmlns:a16="http://schemas.microsoft.com/office/drawing/2014/main" id="{CD6E21EA-4C74-48B6-A06A-4ED3D336BA1D}"/>
              </a:ext>
            </a:extLst>
          </p:cNvPr>
          <p:cNvGrpSpPr>
            <a:grpSpLocks/>
          </p:cNvGrpSpPr>
          <p:nvPr/>
        </p:nvGrpSpPr>
        <p:grpSpPr bwMode="auto">
          <a:xfrm>
            <a:off x="7088786" y="1627936"/>
            <a:ext cx="3803650" cy="4233862"/>
            <a:chOff x="3505200" y="1551298"/>
            <a:chExt cx="4438650" cy="5030477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F1E4DB-3E73-481C-827B-96155816C9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1551298"/>
              <a:ext cx="4438650" cy="49828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F71D22B-4967-4590-880B-3A2061B3D26C}"/>
                </a:ext>
              </a:extLst>
            </p:cNvPr>
            <p:cNvSpPr/>
            <p:nvPr/>
          </p:nvSpPr>
          <p:spPr>
            <a:xfrm>
              <a:off x="5852349" y="1828568"/>
              <a:ext cx="1971087" cy="4753207"/>
            </a:xfrm>
            <a:custGeom>
              <a:avLst/>
              <a:gdLst>
                <a:gd name="connsiteX0" fmla="*/ 1970292 w 1970292"/>
                <a:gd name="connsiteY0" fmla="*/ 4752975 h 4752975"/>
                <a:gd name="connsiteX1" fmla="*/ 408192 w 1970292"/>
                <a:gd name="connsiteY1" fmla="*/ 1857375 h 4752975"/>
                <a:gd name="connsiteX2" fmla="*/ 55767 w 1970292"/>
                <a:gd name="connsiteY2" fmla="*/ 1114425 h 4752975"/>
                <a:gd name="connsiteX3" fmla="*/ 8142 w 1970292"/>
                <a:gd name="connsiteY3" fmla="*/ 733425 h 4752975"/>
                <a:gd name="connsiteX4" fmla="*/ 131967 w 1970292"/>
                <a:gd name="connsiteY4" fmla="*/ 428625 h 4752975"/>
                <a:gd name="connsiteX5" fmla="*/ 570117 w 1970292"/>
                <a:gd name="connsiteY5" fmla="*/ 0 h 475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0292" h="4752975">
                  <a:moveTo>
                    <a:pt x="1970292" y="4752975"/>
                  </a:moveTo>
                  <a:cubicBezTo>
                    <a:pt x="1348785" y="3608387"/>
                    <a:pt x="727279" y="2463800"/>
                    <a:pt x="408192" y="1857375"/>
                  </a:cubicBezTo>
                  <a:cubicBezTo>
                    <a:pt x="89104" y="1250950"/>
                    <a:pt x="122442" y="1301750"/>
                    <a:pt x="55767" y="1114425"/>
                  </a:cubicBezTo>
                  <a:cubicBezTo>
                    <a:pt x="-10908" y="927100"/>
                    <a:pt x="-4558" y="847725"/>
                    <a:pt x="8142" y="733425"/>
                  </a:cubicBezTo>
                  <a:cubicBezTo>
                    <a:pt x="20842" y="619125"/>
                    <a:pt x="38304" y="550862"/>
                    <a:pt x="131967" y="428625"/>
                  </a:cubicBezTo>
                  <a:cubicBezTo>
                    <a:pt x="225629" y="306387"/>
                    <a:pt x="397873" y="153193"/>
                    <a:pt x="570117" y="0"/>
                  </a:cubicBezTo>
                </a:path>
              </a:pathLst>
            </a:custGeom>
            <a:ln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>
                <a:latin typeface="Regular Aimsun Medium" panose="02000603040000020003" pitchFamily="50" charset="0"/>
              </a:endParaRPr>
            </a:p>
          </p:txBody>
        </p:sp>
        <p:cxnSp>
          <p:nvCxnSpPr>
            <p:cNvPr id="15" name="Straight Arrow Connector 8">
              <a:extLst>
                <a:ext uri="{FF2B5EF4-FFF2-40B4-BE49-F238E27FC236}">
                  <a16:creationId xmlns:a16="http://schemas.microsoft.com/office/drawing/2014/main" id="{DED39EC0-885A-45C4-BAFA-337BD18D8D09}"/>
                </a:ext>
              </a:extLst>
            </p:cNvPr>
            <p:cNvCxnSpPr/>
            <p:nvPr/>
          </p:nvCxnSpPr>
          <p:spPr>
            <a:xfrm flipH="1" flipV="1">
              <a:off x="5365135" y="2162425"/>
              <a:ext cx="1639484" cy="31518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0B79AC91-1995-4E16-8C50-4C8387173AA0}"/>
                </a:ext>
              </a:extLst>
            </p:cNvPr>
            <p:cNvSpPr/>
            <p:nvPr/>
          </p:nvSpPr>
          <p:spPr>
            <a:xfrm>
              <a:off x="4403674" y="2818820"/>
              <a:ext cx="2810281" cy="3106560"/>
            </a:xfrm>
            <a:custGeom>
              <a:avLst/>
              <a:gdLst>
                <a:gd name="connsiteX0" fmla="*/ 2809875 w 2809875"/>
                <a:gd name="connsiteY0" fmla="*/ 3106140 h 3106140"/>
                <a:gd name="connsiteX1" fmla="*/ 1695450 w 2809875"/>
                <a:gd name="connsiteY1" fmla="*/ 972540 h 3106140"/>
                <a:gd name="connsiteX2" fmla="*/ 1314450 w 2809875"/>
                <a:gd name="connsiteY2" fmla="*/ 248640 h 3106140"/>
                <a:gd name="connsiteX3" fmla="*/ 866775 w 2809875"/>
                <a:gd name="connsiteY3" fmla="*/ 20040 h 3106140"/>
                <a:gd name="connsiteX4" fmla="*/ 361950 w 2809875"/>
                <a:gd name="connsiteY4" fmla="*/ 67665 h 3106140"/>
                <a:gd name="connsiteX5" fmla="*/ 0 w 2809875"/>
                <a:gd name="connsiteY5" fmla="*/ 515340 h 310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9875" h="3106140">
                  <a:moveTo>
                    <a:pt x="2809875" y="3106140"/>
                  </a:moveTo>
                  <a:lnTo>
                    <a:pt x="1695450" y="972540"/>
                  </a:lnTo>
                  <a:cubicBezTo>
                    <a:pt x="1446212" y="496290"/>
                    <a:pt x="1452562" y="407390"/>
                    <a:pt x="1314450" y="248640"/>
                  </a:cubicBezTo>
                  <a:cubicBezTo>
                    <a:pt x="1176338" y="89890"/>
                    <a:pt x="1025525" y="50203"/>
                    <a:pt x="866775" y="20040"/>
                  </a:cubicBezTo>
                  <a:cubicBezTo>
                    <a:pt x="708025" y="-10123"/>
                    <a:pt x="506412" y="-14885"/>
                    <a:pt x="361950" y="67665"/>
                  </a:cubicBezTo>
                  <a:cubicBezTo>
                    <a:pt x="217487" y="150215"/>
                    <a:pt x="108743" y="332777"/>
                    <a:pt x="0" y="515340"/>
                  </a:cubicBezTo>
                </a:path>
              </a:pathLst>
            </a:cu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17" name="TextBox 10">
              <a:extLst>
                <a:ext uri="{FF2B5EF4-FFF2-40B4-BE49-F238E27FC236}">
                  <a16:creationId xmlns:a16="http://schemas.microsoft.com/office/drawing/2014/main" id="{662BD5F0-D15F-4540-AF46-1B3BC11A1E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4182" y="6165304"/>
              <a:ext cx="1193828" cy="352886"/>
            </a:xfrm>
            <a:prstGeom prst="rect">
              <a:avLst/>
            </a:prstGeom>
            <a:solidFill>
              <a:srgbClr val="FFFF00">
                <a:alpha val="39999"/>
              </a:srgbClr>
            </a:solidFill>
            <a:ln w="9525">
              <a:solidFill>
                <a:srgbClr val="000000">
                  <a:alpha val="59999"/>
                </a:srgbClr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lnSpc>
                  <a:spcPct val="95000"/>
                </a:lnSpc>
                <a:spcAft>
                  <a:spcPts val="300"/>
                </a:spcAft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400" b="1">
                  <a:latin typeface="Regular Aimsun Medium" panose="02000603040000020003" pitchFamily="50" charset="0"/>
                </a:rPr>
                <a:t>Dist: 100m</a:t>
              </a:r>
            </a:p>
          </p:txBody>
        </p:sp>
        <p:sp>
          <p:nvSpPr>
            <p:cNvPr id="18" name="TextBox 11">
              <a:extLst>
                <a:ext uri="{FF2B5EF4-FFF2-40B4-BE49-F238E27FC236}">
                  <a16:creationId xmlns:a16="http://schemas.microsoft.com/office/drawing/2014/main" id="{0FC2A4A1-F16F-4099-A7FD-9D490E80D2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9135" y="4962654"/>
              <a:ext cx="1083461" cy="352886"/>
            </a:xfrm>
            <a:prstGeom prst="rect">
              <a:avLst/>
            </a:prstGeom>
            <a:solidFill>
              <a:srgbClr val="FFFF00">
                <a:alpha val="39999"/>
              </a:srgbClr>
            </a:solidFill>
            <a:ln w="9525">
              <a:solidFill>
                <a:srgbClr val="000000">
                  <a:alpha val="59999"/>
                </a:srgbClr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lnSpc>
                  <a:spcPct val="95000"/>
                </a:lnSpc>
                <a:spcAft>
                  <a:spcPts val="300"/>
                </a:spcAft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400" b="1">
                  <a:latin typeface="Regular Aimsun Medium" panose="02000603040000020003" pitchFamily="50" charset="0"/>
                </a:rPr>
                <a:t>Dist: 70m</a:t>
              </a:r>
            </a:p>
          </p:txBody>
        </p:sp>
        <p:sp>
          <p:nvSpPr>
            <p:cNvPr id="19" name="TextBox 12">
              <a:extLst>
                <a:ext uri="{FF2B5EF4-FFF2-40B4-BE49-F238E27FC236}">
                  <a16:creationId xmlns:a16="http://schemas.microsoft.com/office/drawing/2014/main" id="{F2848A49-93BA-4158-8411-A9DA41FB0E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198" y="5573374"/>
              <a:ext cx="1083461" cy="352886"/>
            </a:xfrm>
            <a:prstGeom prst="rect">
              <a:avLst/>
            </a:prstGeom>
            <a:solidFill>
              <a:srgbClr val="FFFF00">
                <a:alpha val="39999"/>
              </a:srgbClr>
            </a:solidFill>
            <a:ln w="9525">
              <a:solidFill>
                <a:srgbClr val="000000">
                  <a:alpha val="59999"/>
                </a:srgbClr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lnSpc>
                  <a:spcPct val="95000"/>
                </a:lnSpc>
                <a:spcAft>
                  <a:spcPts val="300"/>
                </a:spcAft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400" b="1">
                  <a:latin typeface="Regular Aimsun Medium" panose="02000603040000020003" pitchFamily="50" charset="0"/>
                </a:rPr>
                <a:t>Dist: 80m</a:t>
              </a: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3A4DD36-DE06-4BBD-9EE3-BF94C319F54E}"/>
              </a:ext>
            </a:extLst>
          </p:cNvPr>
          <p:cNvGrpSpPr/>
          <p:nvPr/>
        </p:nvGrpSpPr>
        <p:grpSpPr>
          <a:xfrm>
            <a:off x="1517877" y="1827213"/>
            <a:ext cx="4010025" cy="1252835"/>
            <a:chOff x="1517877" y="1827213"/>
            <a:chExt cx="4010025" cy="1252835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9140187A-4A57-4BEE-93CD-8AD7DE140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17877" y="2079923"/>
              <a:ext cx="3638550" cy="1000125"/>
            </a:xfrm>
            <a:prstGeom prst="rect">
              <a:avLst/>
            </a:prstGeom>
          </p:spPr>
        </p:pic>
        <p:sp>
          <p:nvSpPr>
            <p:cNvPr id="8" name="TextBox 17">
              <a:extLst>
                <a:ext uri="{FF2B5EF4-FFF2-40B4-BE49-F238E27FC236}">
                  <a16:creationId xmlns:a16="http://schemas.microsoft.com/office/drawing/2014/main" id="{A8C2C73B-0B98-456E-89BA-0C0080A912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683589">
              <a:off x="4784952" y="1827213"/>
              <a:ext cx="742950" cy="4445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Conv.</a:t>
              </a: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04E8A0B9-A192-4D8C-823F-7861C83C8A4D}"/>
              </a:ext>
            </a:extLst>
          </p:cNvPr>
          <p:cNvGrpSpPr/>
          <p:nvPr/>
        </p:nvGrpSpPr>
        <p:grpSpPr>
          <a:xfrm>
            <a:off x="918336" y="3440708"/>
            <a:ext cx="5785482" cy="947459"/>
            <a:chOff x="1010235" y="3364682"/>
            <a:chExt cx="5785482" cy="947459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F36336E6-B784-4BDD-AC2B-D9758058E8EF}"/>
                </a:ext>
              </a:extLst>
            </p:cNvPr>
            <p:cNvGrpSpPr/>
            <p:nvPr/>
          </p:nvGrpSpPr>
          <p:grpSpPr>
            <a:xfrm>
              <a:off x="1010235" y="3781403"/>
              <a:ext cx="5659771" cy="530738"/>
              <a:chOff x="1010235" y="3781403"/>
              <a:chExt cx="5659771" cy="530738"/>
            </a:xfrm>
          </p:grpSpPr>
          <p:pic>
            <p:nvPicPr>
              <p:cNvPr id="26" name="Imagen 25">
                <a:extLst>
                  <a:ext uri="{FF2B5EF4-FFF2-40B4-BE49-F238E27FC236}">
                    <a16:creationId xmlns:a16="http://schemas.microsoft.com/office/drawing/2014/main" id="{74CF58E4-1ECD-4DEC-A00F-D218BE8BC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0235" y="4016866"/>
                <a:ext cx="5657850" cy="295275"/>
              </a:xfrm>
              <a:prstGeom prst="rect">
                <a:avLst/>
              </a:prstGeom>
            </p:spPr>
          </p:pic>
          <p:pic>
            <p:nvPicPr>
              <p:cNvPr id="27" name="Imagen 26">
                <a:extLst>
                  <a:ext uri="{FF2B5EF4-FFF2-40B4-BE49-F238E27FC236}">
                    <a16:creationId xmlns:a16="http://schemas.microsoft.com/office/drawing/2014/main" id="{16299896-7EC3-421F-8BFD-18AB31A1E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2156" y="3781403"/>
                <a:ext cx="5657850" cy="238125"/>
              </a:xfrm>
              <a:prstGeom prst="rect">
                <a:avLst/>
              </a:prstGeom>
            </p:spPr>
          </p:pic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FD992A-F8F3-4C5E-834D-A3AD514D2A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683589">
              <a:off x="4995929" y="3364682"/>
              <a:ext cx="1799788" cy="44319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Tipo veic.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495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Zonas de mudança de faixa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7AD3A923-14D4-456E-990D-5AF56E9D4867}"/>
              </a:ext>
            </a:extLst>
          </p:cNvPr>
          <p:cNvGrpSpPr/>
          <p:nvPr/>
        </p:nvGrpSpPr>
        <p:grpSpPr>
          <a:xfrm>
            <a:off x="2128526" y="2154920"/>
            <a:ext cx="8451850" cy="3449638"/>
            <a:chOff x="2128526" y="2154920"/>
            <a:chExt cx="8451850" cy="3449638"/>
          </a:xfrm>
        </p:grpSpPr>
        <p:cxnSp>
          <p:nvCxnSpPr>
            <p:cNvPr id="6" name="Straight Connector 2">
              <a:extLst>
                <a:ext uri="{FF2B5EF4-FFF2-40B4-BE49-F238E27FC236}">
                  <a16:creationId xmlns:a16="http://schemas.microsoft.com/office/drawing/2014/main" id="{0C45C186-121E-4FB1-9E1E-BA360C67CB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28526" y="3307445"/>
              <a:ext cx="8307388" cy="0"/>
            </a:xfrm>
            <a:prstGeom prst="line">
              <a:avLst/>
            </a:prstGeom>
            <a:noFill/>
            <a:ln w="127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id="{644DF500-4FE2-421E-B526-36CC2D618D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7639" y="3594783"/>
              <a:ext cx="7932737" cy="2009775"/>
              <a:chOff x="769938" y="3500438"/>
              <a:chExt cx="7932737" cy="2009775"/>
            </a:xfrm>
          </p:grpSpPr>
          <p:pic>
            <p:nvPicPr>
              <p:cNvPr id="8" name="Picture 4">
                <a:extLst>
                  <a:ext uri="{FF2B5EF4-FFF2-40B4-BE49-F238E27FC236}">
                    <a16:creationId xmlns:a16="http://schemas.microsoft.com/office/drawing/2014/main" id="{58F6E12B-437E-4C17-8C48-0BB343B93C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9938" y="3500438"/>
                <a:ext cx="7932737" cy="2009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A9111A-C307-4696-8F94-F75F2C683B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214" y="4196952"/>
                <a:ext cx="724878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s-ES" sz="1400">
                    <a:latin typeface="Regular Aimsun Medium" panose="02000603040000020003" pitchFamily="50" charset="0"/>
                  </a:rPr>
                  <a:t>Zona 1</a:t>
                </a:r>
              </a:p>
            </p:txBody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F447178B-C10A-400A-A8D4-2B5D15630D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75621" y="4249707"/>
                <a:ext cx="724878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s-ES" sz="1400">
                    <a:latin typeface="Regular Aimsun Medium" panose="02000603040000020003" pitchFamily="50" charset="0"/>
                  </a:rPr>
                  <a:t>Zona 2</a:t>
                </a:r>
              </a:p>
            </p:txBody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B51092C8-1DFC-40E1-88A2-C78DA98355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91464" y="4249707"/>
                <a:ext cx="724878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s-ES" sz="1400">
                    <a:latin typeface="Regular Aimsun Medium" panose="02000603040000020003" pitchFamily="50" charset="0"/>
                  </a:rPr>
                  <a:t>Zona 3</a:t>
                </a:r>
              </a:p>
            </p:txBody>
          </p:sp>
        </p:grpSp>
        <p:grpSp>
          <p:nvGrpSpPr>
            <p:cNvPr id="12" name="Group 2">
              <a:extLst>
                <a:ext uri="{FF2B5EF4-FFF2-40B4-BE49-F238E27FC236}">
                  <a16:creationId xmlns:a16="http://schemas.microsoft.com/office/drawing/2014/main" id="{57A21A88-EE17-45C1-AB5E-DE5FD5D288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5464" y="2154920"/>
              <a:ext cx="6232525" cy="946150"/>
              <a:chOff x="1147763" y="2060575"/>
              <a:chExt cx="6232525" cy="946845"/>
            </a:xfrm>
          </p:grpSpPr>
          <p:pic>
            <p:nvPicPr>
              <p:cNvPr id="13" name="Picture 3">
                <a:extLst>
                  <a:ext uri="{FF2B5EF4-FFF2-40B4-BE49-F238E27FC236}">
                    <a16:creationId xmlns:a16="http://schemas.microsoft.com/office/drawing/2014/main" id="{5D1D851F-6C00-45B8-8AEE-015915EA5A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47763" y="2060575"/>
                <a:ext cx="6232525" cy="9128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4" name="TextBox 1">
                <a:extLst>
                  <a:ext uri="{FF2B5EF4-FFF2-40B4-BE49-F238E27FC236}">
                    <a16:creationId xmlns:a16="http://schemas.microsoft.com/office/drawing/2014/main" id="{0963BF11-B046-4F10-A2A9-E0FB655BAC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03648" y="2655391"/>
                <a:ext cx="724878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s-ES" sz="1400">
                    <a:latin typeface="Regular Aimsun Medium" panose="02000603040000020003" pitchFamily="50" charset="0"/>
                  </a:rPr>
                  <a:t>Zona 1</a:t>
                </a:r>
              </a:p>
            </p:txBody>
          </p:sp>
          <p:sp>
            <p:nvSpPr>
              <p:cNvPr id="15" name="TextBox 9">
                <a:extLst>
                  <a:ext uri="{FF2B5EF4-FFF2-40B4-BE49-F238E27FC236}">
                    <a16:creationId xmlns:a16="http://schemas.microsoft.com/office/drawing/2014/main" id="{F0F2A207-3D99-4177-A6CB-3C10D73AE8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42080" y="2655391"/>
                <a:ext cx="724878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s-ES" sz="1400" dirty="0">
                    <a:latin typeface="Regular Aimsun Medium" panose="02000603040000020003" pitchFamily="50" charset="0"/>
                  </a:rPr>
                  <a:t>Zona 2</a:t>
                </a:r>
              </a:p>
            </p:txBody>
          </p:sp>
          <p:sp>
            <p:nvSpPr>
              <p:cNvPr id="16" name="TextBox 12">
                <a:extLst>
                  <a:ext uri="{FF2B5EF4-FFF2-40B4-BE49-F238E27FC236}">
                    <a16:creationId xmlns:a16="http://schemas.microsoft.com/office/drawing/2014/main" id="{AD5BEDA7-6F11-4167-A05D-B1606743A7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96583" y="2699643"/>
                <a:ext cx="724878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s-ES" sz="1400">
                    <a:latin typeface="Regular Aimsun Medium" panose="02000603040000020003" pitchFamily="50" charset="0"/>
                  </a:rPr>
                  <a:t>Zona 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898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Zonas de mudança de faixa</a:t>
            </a:r>
          </a:p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6910B97-7D39-4B33-9D96-07E29F9826EA}"/>
              </a:ext>
            </a:extLst>
          </p:cNvPr>
          <p:cNvGrpSpPr/>
          <p:nvPr/>
        </p:nvGrpSpPr>
        <p:grpSpPr>
          <a:xfrm>
            <a:off x="1372891" y="3872964"/>
            <a:ext cx="9446217" cy="400110"/>
            <a:chOff x="1372891" y="3872964"/>
            <a:chExt cx="9446217" cy="400110"/>
          </a:xfrm>
        </p:grpSpPr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D03EB285-8421-4877-86D9-DD24B2CD89BB}"/>
                </a:ext>
              </a:extLst>
            </p:cNvPr>
            <p:cNvSpPr txBox="1"/>
            <p:nvPr/>
          </p:nvSpPr>
          <p:spPr>
            <a:xfrm>
              <a:off x="1372891" y="3872964"/>
              <a:ext cx="944621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rPr>
                <a:t>Variação da DISTÂNCIA DA ZONA                  fatores mín. e máx. definidos </a:t>
              </a:r>
              <a:r>
                <a:rPr lang="en-US" sz="2000" kern="0" dirty="0">
                  <a:latin typeface="Regular Aimsun Medium" panose="02000603040000020003" pitchFamily="50" charset="0"/>
                  <a:cs typeface="Calibri" pitchFamily="34" charset="0"/>
                </a:rPr>
                <a:t>por Tipo de Veículo</a:t>
              </a:r>
              <a:endParaRPr lang="en-US" sz="2000" kern="0" dirty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cxnSp>
          <p:nvCxnSpPr>
            <p:cNvPr id="31" name="Straight Arrow Connector 31">
              <a:extLst>
                <a:ext uri="{FF2B5EF4-FFF2-40B4-BE49-F238E27FC236}">
                  <a16:creationId xmlns:a16="http://schemas.microsoft.com/office/drawing/2014/main" id="{3AE3CB24-4AB9-43D5-A9A0-D53E7FC1FC42}"/>
                </a:ext>
              </a:extLst>
            </p:cNvPr>
            <p:cNvCxnSpPr/>
            <p:nvPr/>
          </p:nvCxnSpPr>
          <p:spPr>
            <a:xfrm>
              <a:off x="4800537" y="4069887"/>
              <a:ext cx="576263" cy="1588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ysDot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87D8B9DE-5585-478E-BD6B-86E9DD921549}"/>
              </a:ext>
            </a:extLst>
          </p:cNvPr>
          <p:cNvGrpSpPr/>
          <p:nvPr/>
        </p:nvGrpSpPr>
        <p:grpSpPr>
          <a:xfrm>
            <a:off x="2126631" y="1786499"/>
            <a:ext cx="7704137" cy="1755262"/>
            <a:chOff x="2297113" y="3408363"/>
            <a:chExt cx="7704137" cy="1755262"/>
          </a:xfrm>
        </p:grpSpPr>
        <p:sp>
          <p:nvSpPr>
            <p:cNvPr id="12" name="Rectangle 28">
              <a:extLst>
                <a:ext uri="{FF2B5EF4-FFF2-40B4-BE49-F238E27FC236}">
                  <a16:creationId xmlns:a16="http://schemas.microsoft.com/office/drawing/2014/main" id="{02A30CB0-A8AC-4175-9AEF-45037DB15CDD}"/>
                </a:ext>
              </a:extLst>
            </p:cNvPr>
            <p:cNvSpPr/>
            <p:nvPr/>
          </p:nvSpPr>
          <p:spPr>
            <a:xfrm>
              <a:off x="4384675" y="4508500"/>
              <a:ext cx="3240088" cy="288925"/>
            </a:xfrm>
            <a:prstGeom prst="rect">
              <a:avLst/>
            </a:prstGeom>
            <a:solidFill>
              <a:srgbClr val="F79646">
                <a:lumMod val="40000"/>
                <a:lumOff val="6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13" name="Rectangle 29">
              <a:extLst>
                <a:ext uri="{FF2B5EF4-FFF2-40B4-BE49-F238E27FC236}">
                  <a16:creationId xmlns:a16="http://schemas.microsoft.com/office/drawing/2014/main" id="{87CEE41F-AFA6-4C1B-9766-3D564333A256}"/>
                </a:ext>
              </a:extLst>
            </p:cNvPr>
            <p:cNvSpPr/>
            <p:nvPr/>
          </p:nvSpPr>
          <p:spPr>
            <a:xfrm>
              <a:off x="4006850" y="3816350"/>
              <a:ext cx="738188" cy="287338"/>
            </a:xfrm>
            <a:prstGeom prst="rect">
              <a:avLst/>
            </a:prstGeom>
            <a:gradFill flip="none" rotWithShape="1">
              <a:gsLst>
                <a:gs pos="0">
                  <a:srgbClr val="9BBB59">
                    <a:lumMod val="60000"/>
                    <a:lumOff val="40000"/>
                  </a:srgbClr>
                </a:gs>
                <a:gs pos="100000">
                  <a:srgbClr val="F79646">
                    <a:lumMod val="60000"/>
                    <a:lumOff val="40000"/>
                  </a:srgb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14" name="Rectangle 33">
              <a:extLst>
                <a:ext uri="{FF2B5EF4-FFF2-40B4-BE49-F238E27FC236}">
                  <a16:creationId xmlns:a16="http://schemas.microsoft.com/office/drawing/2014/main" id="{EFCF5500-4A94-4788-BE1D-181112B17461}"/>
                </a:ext>
              </a:extLst>
            </p:cNvPr>
            <p:cNvSpPr/>
            <p:nvPr/>
          </p:nvSpPr>
          <p:spPr>
            <a:xfrm>
              <a:off x="2297113" y="4508500"/>
              <a:ext cx="2087562" cy="288925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15" name="Rectangle 34">
              <a:extLst>
                <a:ext uri="{FF2B5EF4-FFF2-40B4-BE49-F238E27FC236}">
                  <a16:creationId xmlns:a16="http://schemas.microsoft.com/office/drawing/2014/main" id="{78DD6ECD-FBBE-42DC-BA41-D31B1213799B}"/>
                </a:ext>
              </a:extLst>
            </p:cNvPr>
            <p:cNvSpPr/>
            <p:nvPr/>
          </p:nvSpPr>
          <p:spPr>
            <a:xfrm>
              <a:off x="7624763" y="4508500"/>
              <a:ext cx="1728787" cy="288925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B96B78AC-CA51-4BA2-8632-A3E38290DEE1}"/>
                </a:ext>
              </a:extLst>
            </p:cNvPr>
            <p:cNvSpPr/>
            <p:nvPr/>
          </p:nvSpPr>
          <p:spPr>
            <a:xfrm>
              <a:off x="9353550" y="4618038"/>
              <a:ext cx="565150" cy="354012"/>
            </a:xfrm>
            <a:custGeom>
              <a:avLst/>
              <a:gdLst>
                <a:gd name="connsiteX0" fmla="*/ 0 w 565078"/>
                <a:gd name="connsiteY0" fmla="*/ 15411 h 354458"/>
                <a:gd name="connsiteX1" fmla="*/ 164386 w 565078"/>
                <a:gd name="connsiteY1" fmla="*/ 15411 h 354458"/>
                <a:gd name="connsiteX2" fmla="*/ 421240 w 565078"/>
                <a:gd name="connsiteY2" fmla="*/ 107878 h 354458"/>
                <a:gd name="connsiteX3" fmla="*/ 565078 w 565078"/>
                <a:gd name="connsiteY3" fmla="*/ 354458 h 35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078" h="354458">
                  <a:moveTo>
                    <a:pt x="0" y="15411"/>
                  </a:moveTo>
                  <a:cubicBezTo>
                    <a:pt x="47089" y="7705"/>
                    <a:pt x="94179" y="0"/>
                    <a:pt x="164386" y="15411"/>
                  </a:cubicBezTo>
                  <a:cubicBezTo>
                    <a:pt x="234593" y="30822"/>
                    <a:pt x="354458" y="51370"/>
                    <a:pt x="421240" y="107878"/>
                  </a:cubicBezTo>
                  <a:cubicBezTo>
                    <a:pt x="488022" y="164386"/>
                    <a:pt x="526550" y="259422"/>
                    <a:pt x="565078" y="354458"/>
                  </a:cubicBez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cxnSp>
          <p:nvCxnSpPr>
            <p:cNvPr id="17" name="Straight Connector 36">
              <a:extLst>
                <a:ext uri="{FF2B5EF4-FFF2-40B4-BE49-F238E27FC236}">
                  <a16:creationId xmlns:a16="http://schemas.microsoft.com/office/drawing/2014/main" id="{F4438AD8-CDBE-4355-8BAE-3B5709AB9DF8}"/>
                </a:ext>
              </a:extLst>
            </p:cNvPr>
            <p:cNvCxnSpPr/>
            <p:nvPr/>
          </p:nvCxnSpPr>
          <p:spPr>
            <a:xfrm>
              <a:off x="2368550" y="4221163"/>
              <a:ext cx="69850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8" name="Straight Connector 37">
              <a:extLst>
                <a:ext uri="{FF2B5EF4-FFF2-40B4-BE49-F238E27FC236}">
                  <a16:creationId xmlns:a16="http://schemas.microsoft.com/office/drawing/2014/main" id="{EC197D8D-42BE-430E-9703-2BFD1AC3C128}"/>
                </a:ext>
              </a:extLst>
            </p:cNvPr>
            <p:cNvCxnSpPr/>
            <p:nvPr/>
          </p:nvCxnSpPr>
          <p:spPr>
            <a:xfrm>
              <a:off x="2297113" y="4797425"/>
              <a:ext cx="7056437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" name="Straight Connector 38">
              <a:extLst>
                <a:ext uri="{FF2B5EF4-FFF2-40B4-BE49-F238E27FC236}">
                  <a16:creationId xmlns:a16="http://schemas.microsoft.com/office/drawing/2014/main" id="{43D6E737-57BF-4C03-B8AD-9BE548244F41}"/>
                </a:ext>
              </a:extLst>
            </p:cNvPr>
            <p:cNvCxnSpPr/>
            <p:nvPr/>
          </p:nvCxnSpPr>
          <p:spPr>
            <a:xfrm>
              <a:off x="2439988" y="4508500"/>
              <a:ext cx="6840537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0" name="Straight Connector 39">
              <a:extLst>
                <a:ext uri="{FF2B5EF4-FFF2-40B4-BE49-F238E27FC236}">
                  <a16:creationId xmlns:a16="http://schemas.microsoft.com/office/drawing/2014/main" id="{67BB5A1A-4163-4498-B081-6DB2F911F0CF}"/>
                </a:ext>
              </a:extLst>
            </p:cNvPr>
            <p:cNvCxnSpPr/>
            <p:nvPr/>
          </p:nvCxnSpPr>
          <p:spPr>
            <a:xfrm rot="5400000">
              <a:off x="9065419" y="4509294"/>
              <a:ext cx="576262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1" name="Straight Arrow Connector 40">
              <a:extLst>
                <a:ext uri="{FF2B5EF4-FFF2-40B4-BE49-F238E27FC236}">
                  <a16:creationId xmlns:a16="http://schemas.microsoft.com/office/drawing/2014/main" id="{6CB4FDC7-760D-46AF-A550-43566BDECD48}"/>
                </a:ext>
              </a:extLst>
            </p:cNvPr>
            <p:cNvCxnSpPr/>
            <p:nvPr/>
          </p:nvCxnSpPr>
          <p:spPr>
            <a:xfrm>
              <a:off x="9353550" y="4365625"/>
              <a:ext cx="6477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2" name="TextBox 41">
              <a:extLst>
                <a:ext uri="{FF2B5EF4-FFF2-40B4-BE49-F238E27FC236}">
                  <a16:creationId xmlns:a16="http://schemas.microsoft.com/office/drawing/2014/main" id="{4E754979-575B-4004-BF1E-AA4DCCB286A1}"/>
                </a:ext>
              </a:extLst>
            </p:cNvPr>
            <p:cNvSpPr txBox="1"/>
            <p:nvPr/>
          </p:nvSpPr>
          <p:spPr>
            <a:xfrm>
              <a:off x="2703080" y="4825071"/>
              <a:ext cx="608532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1" kern="0" dirty="0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rPr>
                <a:t>Zona 1                                                            Zona 2                                       Zona 3</a:t>
              </a:r>
            </a:p>
          </p:txBody>
        </p:sp>
        <p:cxnSp>
          <p:nvCxnSpPr>
            <p:cNvPr id="23" name="Straight Connector 42">
              <a:extLst>
                <a:ext uri="{FF2B5EF4-FFF2-40B4-BE49-F238E27FC236}">
                  <a16:creationId xmlns:a16="http://schemas.microsoft.com/office/drawing/2014/main" id="{505504A5-5302-4DFB-AB5E-FA0FCF2F0AC0}"/>
                </a:ext>
              </a:extLst>
            </p:cNvPr>
            <p:cNvCxnSpPr/>
            <p:nvPr/>
          </p:nvCxnSpPr>
          <p:spPr>
            <a:xfrm rot="5400000" flipH="1" flipV="1">
              <a:off x="3729038" y="4341812"/>
              <a:ext cx="1314450" cy="9525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ysDot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" name="Straight Connector 43">
              <a:extLst>
                <a:ext uri="{FF2B5EF4-FFF2-40B4-BE49-F238E27FC236}">
                  <a16:creationId xmlns:a16="http://schemas.microsoft.com/office/drawing/2014/main" id="{0101DD80-66B4-4336-864A-7DF87F494801}"/>
                </a:ext>
              </a:extLst>
            </p:cNvPr>
            <p:cNvCxnSpPr/>
            <p:nvPr/>
          </p:nvCxnSpPr>
          <p:spPr>
            <a:xfrm rot="5400000" flipH="1" flipV="1">
              <a:off x="6977063" y="4368800"/>
              <a:ext cx="1314450" cy="9525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ysDot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5" name="Straight Arrow Connector 44">
              <a:extLst>
                <a:ext uri="{FF2B5EF4-FFF2-40B4-BE49-F238E27FC236}">
                  <a16:creationId xmlns:a16="http://schemas.microsoft.com/office/drawing/2014/main" id="{7ECE4C1E-E573-41F1-B39F-9B5D54EB345E}"/>
                </a:ext>
              </a:extLst>
            </p:cNvPr>
            <p:cNvCxnSpPr/>
            <p:nvPr/>
          </p:nvCxnSpPr>
          <p:spPr>
            <a:xfrm>
              <a:off x="7294563" y="3722688"/>
              <a:ext cx="720725" cy="1587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ysDot"/>
              <a:headEnd type="triangl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6" name="Straight Arrow Connector 45">
              <a:extLst>
                <a:ext uri="{FF2B5EF4-FFF2-40B4-BE49-F238E27FC236}">
                  <a16:creationId xmlns:a16="http://schemas.microsoft.com/office/drawing/2014/main" id="{B98B0FE8-0F41-435D-B824-314EAE9C6AE2}"/>
                </a:ext>
              </a:extLst>
            </p:cNvPr>
            <p:cNvCxnSpPr/>
            <p:nvPr/>
          </p:nvCxnSpPr>
          <p:spPr>
            <a:xfrm>
              <a:off x="4024313" y="3695700"/>
              <a:ext cx="720725" cy="1588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ysDot"/>
              <a:headEnd type="triangl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7" name="Rectangle 46">
              <a:extLst>
                <a:ext uri="{FF2B5EF4-FFF2-40B4-BE49-F238E27FC236}">
                  <a16:creationId xmlns:a16="http://schemas.microsoft.com/office/drawing/2014/main" id="{43552578-2DE2-4B2B-BC25-0F6280C62018}"/>
                </a:ext>
              </a:extLst>
            </p:cNvPr>
            <p:cNvSpPr/>
            <p:nvPr/>
          </p:nvSpPr>
          <p:spPr>
            <a:xfrm>
              <a:off x="7283450" y="3860800"/>
              <a:ext cx="738188" cy="288925"/>
            </a:xfrm>
            <a:prstGeom prst="rect">
              <a:avLst/>
            </a:pr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100000">
                  <a:srgbClr val="C0504D">
                    <a:lumMod val="60000"/>
                    <a:lumOff val="40000"/>
                  </a:srgb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28" name="TextBox 47">
              <a:extLst>
                <a:ext uri="{FF2B5EF4-FFF2-40B4-BE49-F238E27FC236}">
                  <a16:creationId xmlns:a16="http://schemas.microsoft.com/office/drawing/2014/main" id="{7717CA55-5F60-46D2-AD11-7E1B82E095F2}"/>
                </a:ext>
              </a:extLst>
            </p:cNvPr>
            <p:cNvSpPr txBox="1"/>
            <p:nvPr/>
          </p:nvSpPr>
          <p:spPr>
            <a:xfrm>
              <a:off x="3870325" y="3408363"/>
              <a:ext cx="862013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i="1" kern="0" dirty="0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rPr>
                <a:t>Variação</a:t>
              </a:r>
            </a:p>
          </p:txBody>
        </p:sp>
        <p:sp>
          <p:nvSpPr>
            <p:cNvPr id="29" name="TextBox 48">
              <a:extLst>
                <a:ext uri="{FF2B5EF4-FFF2-40B4-BE49-F238E27FC236}">
                  <a16:creationId xmlns:a16="http://schemas.microsoft.com/office/drawing/2014/main" id="{7B4C8425-9799-4933-BF03-4CFA3D077E66}"/>
                </a:ext>
              </a:extLst>
            </p:cNvPr>
            <p:cNvSpPr txBox="1"/>
            <p:nvPr/>
          </p:nvSpPr>
          <p:spPr>
            <a:xfrm>
              <a:off x="7124700" y="3449638"/>
              <a:ext cx="863600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i="1" kern="0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rPr>
                <a:t>Variação</a:t>
              </a: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15BF1C74-2A40-4704-97CE-F0739F6A777B}"/>
              </a:ext>
            </a:extLst>
          </p:cNvPr>
          <p:cNvGrpSpPr/>
          <p:nvPr/>
        </p:nvGrpSpPr>
        <p:grpSpPr>
          <a:xfrm>
            <a:off x="5146228" y="4362996"/>
            <a:ext cx="5867400" cy="1847850"/>
            <a:chOff x="5146228" y="4362996"/>
            <a:chExt cx="5867400" cy="1847850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61FF242A-8CA3-42FA-B5D4-3FFC9B8A3879}"/>
                </a:ext>
              </a:extLst>
            </p:cNvPr>
            <p:cNvGrpSpPr/>
            <p:nvPr/>
          </p:nvGrpSpPr>
          <p:grpSpPr>
            <a:xfrm>
              <a:off x="5146228" y="4362996"/>
              <a:ext cx="5867400" cy="1847850"/>
              <a:chOff x="5146228" y="4145011"/>
              <a:chExt cx="5867400" cy="1847850"/>
            </a:xfrm>
          </p:grpSpPr>
          <p:pic>
            <p:nvPicPr>
              <p:cNvPr id="32" name="Imagen 31">
                <a:extLst>
                  <a:ext uri="{FF2B5EF4-FFF2-40B4-BE49-F238E27FC236}">
                    <a16:creationId xmlns:a16="http://schemas.microsoft.com/office/drawing/2014/main" id="{EA00558B-DF04-49CA-980C-3FA35CF8C9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46228" y="4145011"/>
                <a:ext cx="5867400" cy="1847850"/>
              </a:xfrm>
              <a:prstGeom prst="rect">
                <a:avLst/>
              </a:prstGeom>
            </p:spPr>
          </p:pic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5A7C8113-CB48-4EDA-B448-31BFD4AC1114}"/>
                  </a:ext>
                </a:extLst>
              </p:cNvPr>
              <p:cNvSpPr/>
              <p:nvPr/>
            </p:nvSpPr>
            <p:spPr>
              <a:xfrm>
                <a:off x="5256701" y="5684824"/>
                <a:ext cx="5641035" cy="289773"/>
              </a:xfrm>
              <a:prstGeom prst="rect">
                <a:avLst/>
              </a:prstGeom>
              <a:noFill/>
              <a:ln w="19050">
                <a:solidFill>
                  <a:srgbClr val="EF44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D26D656B-EC58-4EA1-BE04-73E8E02F6843}"/>
                </a:ext>
              </a:extLst>
            </p:cNvPr>
            <p:cNvSpPr/>
            <p:nvPr/>
          </p:nvSpPr>
          <p:spPr>
            <a:xfrm>
              <a:off x="8617918" y="5158814"/>
              <a:ext cx="2279818" cy="1556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1410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Zonas de mudança de faixa - exceções</a:t>
            </a:r>
          </a:p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B746AE45-4E02-4A1F-8FD6-0F5DA7B862CA}"/>
              </a:ext>
            </a:extLst>
          </p:cNvPr>
          <p:cNvGrpSpPr/>
          <p:nvPr/>
        </p:nvGrpSpPr>
        <p:grpSpPr>
          <a:xfrm>
            <a:off x="1924844" y="1917700"/>
            <a:ext cx="8189912" cy="4032250"/>
            <a:chOff x="395288" y="1844675"/>
            <a:chExt cx="8189912" cy="4032250"/>
          </a:xfrm>
        </p:grpSpPr>
        <p:cxnSp>
          <p:nvCxnSpPr>
            <p:cNvPr id="7" name="Straight Connector 33">
              <a:extLst>
                <a:ext uri="{FF2B5EF4-FFF2-40B4-BE49-F238E27FC236}">
                  <a16:creationId xmlns:a16="http://schemas.microsoft.com/office/drawing/2014/main" id="{7166A260-EF37-495A-98B3-B7D9DBB8F6C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03800" y="4149725"/>
              <a:ext cx="0" cy="1558925"/>
            </a:xfrm>
            <a:prstGeom prst="line">
              <a:avLst/>
            </a:prstGeom>
            <a:noFill/>
            <a:ln w="12700" cap="sq" algn="ctr">
              <a:solidFill>
                <a:schemeClr val="tx1"/>
              </a:solidFill>
              <a:prstDash val="dash"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Rectangle 31">
              <a:extLst>
                <a:ext uri="{FF2B5EF4-FFF2-40B4-BE49-F238E27FC236}">
                  <a16:creationId xmlns:a16="http://schemas.microsoft.com/office/drawing/2014/main" id="{3C905BB9-F96C-4389-89A4-E9EE91466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75" y="4724400"/>
              <a:ext cx="7058025" cy="288925"/>
            </a:xfrm>
            <a:prstGeom prst="rect">
              <a:avLst/>
            </a:prstGeom>
            <a:solidFill>
              <a:srgbClr val="DE3422"/>
            </a:solidFill>
            <a:ln w="127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defTabSz="914400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i="1" dirty="0">
                  <a:solidFill>
                    <a:schemeClr val="bg1"/>
                  </a:solidFill>
                  <a:latin typeface="Regular Aimsun Medium" panose="02000603040000020003" pitchFamily="50" charset="0"/>
                  <a:cs typeface="Calibri" panose="020F0502020204030204" pitchFamily="34" charset="0"/>
                </a:rPr>
                <a:t>Faixas fechadas ou reservadas</a:t>
              </a:r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A7F02AB0-4723-467B-8A7E-57725B066DF8}"/>
                </a:ext>
              </a:extLst>
            </p:cNvPr>
            <p:cNvSpPr/>
            <p:nvPr/>
          </p:nvSpPr>
          <p:spPr>
            <a:xfrm>
              <a:off x="1835150" y="2133600"/>
              <a:ext cx="4321175" cy="287338"/>
            </a:xfrm>
            <a:prstGeom prst="rect">
              <a:avLst/>
            </a:prstGeom>
            <a:solidFill>
              <a:srgbClr val="F79646">
                <a:lumMod val="40000"/>
                <a:lumOff val="6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CA6E00A4-6991-4956-8ACE-F9D04B1FD4B4}"/>
                </a:ext>
              </a:extLst>
            </p:cNvPr>
            <p:cNvSpPr/>
            <p:nvPr/>
          </p:nvSpPr>
          <p:spPr>
            <a:xfrm>
              <a:off x="827088" y="2133600"/>
              <a:ext cx="1223962" cy="28733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C542082D-0E2E-40E1-9226-A895CE9A2FA0}"/>
                </a:ext>
              </a:extLst>
            </p:cNvPr>
            <p:cNvSpPr/>
            <p:nvPr/>
          </p:nvSpPr>
          <p:spPr>
            <a:xfrm>
              <a:off x="6156325" y="2133600"/>
              <a:ext cx="1728788" cy="28733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634C98F-FBF7-4F96-A142-40888DFA04EE}"/>
                </a:ext>
              </a:extLst>
            </p:cNvPr>
            <p:cNvSpPr/>
            <p:nvPr/>
          </p:nvSpPr>
          <p:spPr>
            <a:xfrm>
              <a:off x="7885113" y="2241550"/>
              <a:ext cx="563562" cy="354013"/>
            </a:xfrm>
            <a:custGeom>
              <a:avLst/>
              <a:gdLst>
                <a:gd name="connsiteX0" fmla="*/ 0 w 565078"/>
                <a:gd name="connsiteY0" fmla="*/ 15411 h 354458"/>
                <a:gd name="connsiteX1" fmla="*/ 164386 w 565078"/>
                <a:gd name="connsiteY1" fmla="*/ 15411 h 354458"/>
                <a:gd name="connsiteX2" fmla="*/ 421240 w 565078"/>
                <a:gd name="connsiteY2" fmla="*/ 107878 h 354458"/>
                <a:gd name="connsiteX3" fmla="*/ 565078 w 565078"/>
                <a:gd name="connsiteY3" fmla="*/ 354458 h 35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078" h="354458">
                  <a:moveTo>
                    <a:pt x="0" y="15411"/>
                  </a:moveTo>
                  <a:cubicBezTo>
                    <a:pt x="47089" y="7705"/>
                    <a:pt x="94179" y="0"/>
                    <a:pt x="164386" y="15411"/>
                  </a:cubicBezTo>
                  <a:cubicBezTo>
                    <a:pt x="234593" y="30822"/>
                    <a:pt x="354458" y="51370"/>
                    <a:pt x="421240" y="107878"/>
                  </a:cubicBezTo>
                  <a:cubicBezTo>
                    <a:pt x="488022" y="164386"/>
                    <a:pt x="526550" y="259422"/>
                    <a:pt x="565078" y="354458"/>
                  </a:cubicBez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cxnSp>
          <p:nvCxnSpPr>
            <p:cNvPr id="13" name="Straight Connector 10">
              <a:extLst>
                <a:ext uri="{FF2B5EF4-FFF2-40B4-BE49-F238E27FC236}">
                  <a16:creationId xmlns:a16="http://schemas.microsoft.com/office/drawing/2014/main" id="{CCE3B94E-E461-4027-9F60-CAA37022B115}"/>
                </a:ext>
              </a:extLst>
            </p:cNvPr>
            <p:cNvCxnSpPr/>
            <p:nvPr/>
          </p:nvCxnSpPr>
          <p:spPr>
            <a:xfrm>
              <a:off x="900113" y="1844675"/>
              <a:ext cx="69850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" name="Straight Connector 11">
              <a:extLst>
                <a:ext uri="{FF2B5EF4-FFF2-40B4-BE49-F238E27FC236}">
                  <a16:creationId xmlns:a16="http://schemas.microsoft.com/office/drawing/2014/main" id="{4F769EA1-7B43-4630-A286-15BF7AC78265}"/>
                </a:ext>
              </a:extLst>
            </p:cNvPr>
            <p:cNvCxnSpPr/>
            <p:nvPr/>
          </p:nvCxnSpPr>
          <p:spPr>
            <a:xfrm>
              <a:off x="827088" y="2420938"/>
              <a:ext cx="705802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DDCD2FE4-EF17-488B-8918-27DDA20820E2}"/>
                </a:ext>
              </a:extLst>
            </p:cNvPr>
            <p:cNvCxnSpPr/>
            <p:nvPr/>
          </p:nvCxnSpPr>
          <p:spPr>
            <a:xfrm>
              <a:off x="971550" y="2133600"/>
              <a:ext cx="6840538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D4767B19-089B-465C-9AA3-EFF2F5C48F53}"/>
                </a:ext>
              </a:extLst>
            </p:cNvPr>
            <p:cNvCxnSpPr/>
            <p:nvPr/>
          </p:nvCxnSpPr>
          <p:spPr>
            <a:xfrm rot="5400000">
              <a:off x="7596981" y="2132807"/>
              <a:ext cx="576263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7" name="Straight Arrow Connector 14">
              <a:extLst>
                <a:ext uri="{FF2B5EF4-FFF2-40B4-BE49-F238E27FC236}">
                  <a16:creationId xmlns:a16="http://schemas.microsoft.com/office/drawing/2014/main" id="{1F8CE7E2-771A-4B14-9A28-3063E9331B97}"/>
                </a:ext>
              </a:extLst>
            </p:cNvPr>
            <p:cNvCxnSpPr/>
            <p:nvPr/>
          </p:nvCxnSpPr>
          <p:spPr>
            <a:xfrm>
              <a:off x="7885113" y="1989138"/>
              <a:ext cx="647700" cy="1587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8" name="TextBox 15">
              <a:extLst>
                <a:ext uri="{FF2B5EF4-FFF2-40B4-BE49-F238E27FC236}">
                  <a16:creationId xmlns:a16="http://schemas.microsoft.com/office/drawing/2014/main" id="{C57077EE-086E-4095-B237-5F4B1E8F6E23}"/>
                </a:ext>
              </a:extLst>
            </p:cNvPr>
            <p:cNvSpPr txBox="1"/>
            <p:nvPr/>
          </p:nvSpPr>
          <p:spPr>
            <a:xfrm>
              <a:off x="827088" y="2492375"/>
              <a:ext cx="6831012" cy="339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1" kern="0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rPr>
                <a:t>Zona 1                                    Zona 2                                                                Zona 3</a:t>
              </a:r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92FC1965-F607-48FA-A558-D58D0540C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2168525"/>
              <a:ext cx="1260475" cy="215900"/>
            </a:xfrm>
            <a:prstGeom prst="rect">
              <a:avLst/>
            </a:prstGeom>
            <a:solidFill>
              <a:srgbClr val="F2F27E"/>
            </a:solidFill>
            <a:ln w="127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Regular Aimsun Medium" panose="02000603040000020003" pitchFamily="50" charset="0"/>
                  <a:cs typeface="Calibri" panose="020F0502020204030204" pitchFamily="34" charset="0"/>
                </a:rPr>
                <a:t>Ônibus</a:t>
              </a:r>
            </a:p>
          </p:txBody>
        </p:sp>
        <p:sp>
          <p:nvSpPr>
            <p:cNvPr id="20" name="AutoShape 25">
              <a:extLst>
                <a:ext uri="{FF2B5EF4-FFF2-40B4-BE49-F238E27FC236}">
                  <a16:creationId xmlns:a16="http://schemas.microsoft.com/office/drawing/2014/main" id="{A4501E55-254C-472C-A028-71BC5557E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4950" y="1884363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DE342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3BD56BEF-BE7C-4C75-84EA-453EA1987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088" y="1917700"/>
              <a:ext cx="215900" cy="142875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2" name="AutoShape 25">
              <a:extLst>
                <a:ext uri="{FF2B5EF4-FFF2-40B4-BE49-F238E27FC236}">
                  <a16:creationId xmlns:a16="http://schemas.microsoft.com/office/drawing/2014/main" id="{53B61B43-593E-44B1-857A-DB4960E2B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8450" y="1893888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DE342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3" name="Rectangle 26">
              <a:extLst>
                <a:ext uri="{FF2B5EF4-FFF2-40B4-BE49-F238E27FC236}">
                  <a16:creationId xmlns:a16="http://schemas.microsoft.com/office/drawing/2014/main" id="{00F119C1-2B7C-44B6-9EE2-752C8B2CE9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588" y="1927225"/>
              <a:ext cx="215900" cy="142875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4" name="AutoShape 25">
              <a:extLst>
                <a:ext uri="{FF2B5EF4-FFF2-40B4-BE49-F238E27FC236}">
                  <a16:creationId xmlns:a16="http://schemas.microsoft.com/office/drawing/2014/main" id="{223F0552-7844-465B-9F64-5E43DB76C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4263" y="2157413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8DF6A0E6-796C-4864-ACAA-1E09593F9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400" y="2190750"/>
              <a:ext cx="215900" cy="142875"/>
            </a:xfrm>
            <a:prstGeom prst="rect">
              <a:avLst/>
            </a:prstGeom>
            <a:solidFill>
              <a:srgbClr val="0070C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6" name="AutoShape 25">
              <a:extLst>
                <a:ext uri="{FF2B5EF4-FFF2-40B4-BE49-F238E27FC236}">
                  <a16:creationId xmlns:a16="http://schemas.microsoft.com/office/drawing/2014/main" id="{95249573-9762-4D62-AF7C-6D8F7B848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288" y="2166938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778317A-2A04-4F63-9248-18680DD9D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013" y="2200275"/>
              <a:ext cx="215900" cy="142875"/>
            </a:xfrm>
            <a:prstGeom prst="rect">
              <a:avLst/>
            </a:prstGeom>
            <a:solidFill>
              <a:srgbClr val="0070C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8D345B2-414E-408F-8789-A9D3E394A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1978025"/>
              <a:ext cx="2943225" cy="319088"/>
            </a:xfrm>
            <a:custGeom>
              <a:avLst/>
              <a:gdLst>
                <a:gd name="T0" fmla="*/ 0 w 2943225"/>
                <a:gd name="T1" fmla="*/ 292766 h 318688"/>
                <a:gd name="T2" fmla="*/ 276225 w 2943225"/>
                <a:gd name="T3" fmla="*/ 292766 h 318688"/>
                <a:gd name="T4" fmla="*/ 438150 w 2943225"/>
                <a:gd name="T5" fmla="*/ 72709 h 318688"/>
                <a:gd name="T6" fmla="*/ 790575 w 2943225"/>
                <a:gd name="T7" fmla="*/ 12694 h 318688"/>
                <a:gd name="T8" fmla="*/ 1914525 w 2943225"/>
                <a:gd name="T9" fmla="*/ 22694 h 318688"/>
                <a:gd name="T10" fmla="*/ 2257425 w 2943225"/>
                <a:gd name="T11" fmla="*/ 242754 h 318688"/>
                <a:gd name="T12" fmla="*/ 2505075 w 2943225"/>
                <a:gd name="T13" fmla="*/ 322778 h 318688"/>
                <a:gd name="T14" fmla="*/ 2943225 w 2943225"/>
                <a:gd name="T15" fmla="*/ 332775 h 3186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43225" h="318688">
                  <a:moveTo>
                    <a:pt x="0" y="278788"/>
                  </a:moveTo>
                  <a:cubicBezTo>
                    <a:pt x="101600" y="296250"/>
                    <a:pt x="203200" y="313713"/>
                    <a:pt x="276225" y="278788"/>
                  </a:cubicBezTo>
                  <a:cubicBezTo>
                    <a:pt x="349250" y="243863"/>
                    <a:pt x="352425" y="113688"/>
                    <a:pt x="438150" y="69238"/>
                  </a:cubicBezTo>
                  <a:cubicBezTo>
                    <a:pt x="523875" y="24788"/>
                    <a:pt x="544513" y="20025"/>
                    <a:pt x="790575" y="12088"/>
                  </a:cubicBezTo>
                  <a:cubicBezTo>
                    <a:pt x="1036637" y="4151"/>
                    <a:pt x="1670050" y="-14899"/>
                    <a:pt x="1914525" y="21613"/>
                  </a:cubicBezTo>
                  <a:cubicBezTo>
                    <a:pt x="2159000" y="58125"/>
                    <a:pt x="2159000" y="183538"/>
                    <a:pt x="2257425" y="231163"/>
                  </a:cubicBezTo>
                  <a:cubicBezTo>
                    <a:pt x="2355850" y="278788"/>
                    <a:pt x="2390775" y="293075"/>
                    <a:pt x="2505075" y="307363"/>
                  </a:cubicBezTo>
                  <a:cubicBezTo>
                    <a:pt x="2619375" y="321651"/>
                    <a:pt x="2781300" y="319269"/>
                    <a:pt x="2943225" y="316888"/>
                  </a:cubicBezTo>
                </a:path>
              </a:pathLst>
            </a:custGeom>
            <a:noFill/>
            <a:ln w="19050" cap="sq" cmpd="sng" algn="ctr">
              <a:solidFill>
                <a:schemeClr val="tx1"/>
              </a:solidFill>
              <a:prstDash val="sysDash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DC97602F-0610-42A7-B6F3-84593EBAA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2775" y="2209800"/>
              <a:ext cx="107950" cy="142875"/>
            </a:xfrm>
            <a:prstGeom prst="rect">
              <a:avLst/>
            </a:prstGeom>
            <a:solidFill>
              <a:srgbClr val="0070C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cxnSp>
          <p:nvCxnSpPr>
            <p:cNvPr id="30" name="Straight Arrow Connector 5">
              <a:extLst>
                <a:ext uri="{FF2B5EF4-FFF2-40B4-BE49-F238E27FC236}">
                  <a16:creationId xmlns:a16="http://schemas.microsoft.com/office/drawing/2014/main" id="{34E1A1B7-621A-421D-B5A9-968BFF97426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221288" y="2595563"/>
              <a:ext cx="0" cy="546100"/>
            </a:xfrm>
            <a:prstGeom prst="straightConnector1">
              <a:avLst/>
            </a:prstGeom>
            <a:noFill/>
            <a:ln w="12700" cap="sq" algn="ctr">
              <a:solidFill>
                <a:schemeClr val="tx1"/>
              </a:solidFill>
              <a:miter lim="800000"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TextBox 26">
              <a:extLst>
                <a:ext uri="{FF2B5EF4-FFF2-40B4-BE49-F238E27FC236}">
                  <a16:creationId xmlns:a16="http://schemas.microsoft.com/office/drawing/2014/main" id="{DE1DF4D8-B1E2-4D83-B0C5-04C5236C0B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2538" y="3141663"/>
              <a:ext cx="6488112" cy="55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>
                  <a:latin typeface="Regular Aimsun Medium" panose="02000603040000020003" pitchFamily="50" charset="0"/>
                  <a:cs typeface="Calibri" panose="020F0502020204030204" pitchFamily="34" charset="0"/>
                </a:rPr>
                <a:t>Se um veículo ou obstáculo bloquear a faixa válida para a próxima conversão e houver espaço para ultrapassar e voltar à faixa, a manobra será realizada.  </a:t>
              </a:r>
            </a:p>
          </p:txBody>
        </p:sp>
        <p:cxnSp>
          <p:nvCxnSpPr>
            <p:cNvPr id="32" name="Straight Connector 29">
              <a:extLst>
                <a:ext uri="{FF2B5EF4-FFF2-40B4-BE49-F238E27FC236}">
                  <a16:creationId xmlns:a16="http://schemas.microsoft.com/office/drawing/2014/main" id="{A543122F-4D71-4C9D-9332-B90CAEC7C2B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5288" y="3860800"/>
              <a:ext cx="8053387" cy="0"/>
            </a:xfrm>
            <a:prstGeom prst="line">
              <a:avLst/>
            </a:prstGeom>
            <a:noFill/>
            <a:ln w="127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3" name="Rectangle 34">
              <a:extLst>
                <a:ext uri="{FF2B5EF4-FFF2-40B4-BE49-F238E27FC236}">
                  <a16:creationId xmlns:a16="http://schemas.microsoft.com/office/drawing/2014/main" id="{3659C8BF-277B-42D1-AF01-050BBCDEFD6D}"/>
                </a:ext>
              </a:extLst>
            </p:cNvPr>
            <p:cNvSpPr/>
            <p:nvPr/>
          </p:nvSpPr>
          <p:spPr>
            <a:xfrm>
              <a:off x="1889125" y="5178425"/>
              <a:ext cx="3114675" cy="288925"/>
            </a:xfrm>
            <a:prstGeom prst="rect">
              <a:avLst/>
            </a:prstGeom>
            <a:solidFill>
              <a:srgbClr val="F79646">
                <a:lumMod val="40000"/>
                <a:lumOff val="6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34" name="Rectangle 35">
              <a:extLst>
                <a:ext uri="{FF2B5EF4-FFF2-40B4-BE49-F238E27FC236}">
                  <a16:creationId xmlns:a16="http://schemas.microsoft.com/office/drawing/2014/main" id="{B08EF111-3DF4-49F8-985E-40C3D61B0E4B}"/>
                </a:ext>
              </a:extLst>
            </p:cNvPr>
            <p:cNvSpPr/>
            <p:nvPr/>
          </p:nvSpPr>
          <p:spPr>
            <a:xfrm>
              <a:off x="879475" y="5178425"/>
              <a:ext cx="1009650" cy="288925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35" name="Rectangle 36">
              <a:extLst>
                <a:ext uri="{FF2B5EF4-FFF2-40B4-BE49-F238E27FC236}">
                  <a16:creationId xmlns:a16="http://schemas.microsoft.com/office/drawing/2014/main" id="{82294F3D-CF3B-4A73-9051-977D0046485E}"/>
                </a:ext>
              </a:extLst>
            </p:cNvPr>
            <p:cNvSpPr/>
            <p:nvPr/>
          </p:nvSpPr>
          <p:spPr>
            <a:xfrm>
              <a:off x="5003800" y="5178425"/>
              <a:ext cx="2933700" cy="288925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noFill/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cxnSp>
          <p:nvCxnSpPr>
            <p:cNvPr id="36" name="Straight Connector 37">
              <a:extLst>
                <a:ext uri="{FF2B5EF4-FFF2-40B4-BE49-F238E27FC236}">
                  <a16:creationId xmlns:a16="http://schemas.microsoft.com/office/drawing/2014/main" id="{5C6B28C5-F101-4696-AC13-A6FE47A007F3}"/>
                </a:ext>
              </a:extLst>
            </p:cNvPr>
            <p:cNvCxnSpPr/>
            <p:nvPr/>
          </p:nvCxnSpPr>
          <p:spPr>
            <a:xfrm>
              <a:off x="952500" y="4437063"/>
              <a:ext cx="69850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7" name="Straight Connector 38">
              <a:extLst>
                <a:ext uri="{FF2B5EF4-FFF2-40B4-BE49-F238E27FC236}">
                  <a16:creationId xmlns:a16="http://schemas.microsoft.com/office/drawing/2014/main" id="{9FA071C1-98C9-4A01-AD77-9EAC21E11FB6}"/>
                </a:ext>
              </a:extLst>
            </p:cNvPr>
            <p:cNvCxnSpPr/>
            <p:nvPr/>
          </p:nvCxnSpPr>
          <p:spPr>
            <a:xfrm>
              <a:off x="879475" y="5013325"/>
              <a:ext cx="705802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8" name="Straight Connector 39">
              <a:extLst>
                <a:ext uri="{FF2B5EF4-FFF2-40B4-BE49-F238E27FC236}">
                  <a16:creationId xmlns:a16="http://schemas.microsoft.com/office/drawing/2014/main" id="{FAA6ABAD-1FA5-4578-B2CB-09723E531DE5}"/>
                </a:ext>
              </a:extLst>
            </p:cNvPr>
            <p:cNvCxnSpPr/>
            <p:nvPr/>
          </p:nvCxnSpPr>
          <p:spPr>
            <a:xfrm>
              <a:off x="1023938" y="4724400"/>
              <a:ext cx="6840537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9" name="Straight Connector 40">
              <a:extLst>
                <a:ext uri="{FF2B5EF4-FFF2-40B4-BE49-F238E27FC236}">
                  <a16:creationId xmlns:a16="http://schemas.microsoft.com/office/drawing/2014/main" id="{D74E946C-7F47-4626-8601-528319A7B5FC}"/>
                </a:ext>
              </a:extLst>
            </p:cNvPr>
            <p:cNvCxnSpPr/>
            <p:nvPr/>
          </p:nvCxnSpPr>
          <p:spPr>
            <a:xfrm rot="5400000">
              <a:off x="7649369" y="4725194"/>
              <a:ext cx="576262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0" name="TextBox 41">
              <a:extLst>
                <a:ext uri="{FF2B5EF4-FFF2-40B4-BE49-F238E27FC236}">
                  <a16:creationId xmlns:a16="http://schemas.microsoft.com/office/drawing/2014/main" id="{EB769C71-724A-4FC5-81B3-B22F9E6A7E97}"/>
                </a:ext>
              </a:extLst>
            </p:cNvPr>
            <p:cNvSpPr txBox="1"/>
            <p:nvPr/>
          </p:nvSpPr>
          <p:spPr>
            <a:xfrm>
              <a:off x="879475" y="5538788"/>
              <a:ext cx="6832600" cy="338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1" kern="0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rPr>
                <a:t>Zona 1                                    Zona 2                                                                Zona 3</a:t>
              </a:r>
            </a:p>
          </p:txBody>
        </p:sp>
        <p:sp>
          <p:nvSpPr>
            <p:cNvPr id="41" name="AutoShape 25">
              <a:extLst>
                <a:ext uri="{FF2B5EF4-FFF2-40B4-BE49-F238E27FC236}">
                  <a16:creationId xmlns:a16="http://schemas.microsoft.com/office/drawing/2014/main" id="{8C8CB4FF-6C33-454E-A847-1E7C8188F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7338" y="4476750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DE342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2" name="Rectangle 26">
              <a:extLst>
                <a:ext uri="{FF2B5EF4-FFF2-40B4-BE49-F238E27FC236}">
                  <a16:creationId xmlns:a16="http://schemas.microsoft.com/office/drawing/2014/main" id="{4EFED520-9E6C-4678-9CA5-8216C0C4C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475" y="4510088"/>
              <a:ext cx="215900" cy="142875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3" name="AutoShape 25">
              <a:extLst>
                <a:ext uri="{FF2B5EF4-FFF2-40B4-BE49-F238E27FC236}">
                  <a16:creationId xmlns:a16="http://schemas.microsoft.com/office/drawing/2014/main" id="{6A2B6122-956D-4A1E-B5C6-7EAF954677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0838" y="4486275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DE342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4" name="Rectangle 26">
              <a:extLst>
                <a:ext uri="{FF2B5EF4-FFF2-40B4-BE49-F238E27FC236}">
                  <a16:creationId xmlns:a16="http://schemas.microsoft.com/office/drawing/2014/main" id="{CD6BBBD6-1DEA-46C6-8282-5370B1B26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4975" y="4519613"/>
              <a:ext cx="215900" cy="142875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5" name="AutoShape 25">
              <a:extLst>
                <a:ext uri="{FF2B5EF4-FFF2-40B4-BE49-F238E27FC236}">
                  <a16:creationId xmlns:a16="http://schemas.microsoft.com/office/drawing/2014/main" id="{EE6B7EE8-660F-40FA-8CB0-D6B6FB112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3763" y="4465638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6" name="Rectangle 26">
              <a:extLst>
                <a:ext uri="{FF2B5EF4-FFF2-40B4-BE49-F238E27FC236}">
                  <a16:creationId xmlns:a16="http://schemas.microsoft.com/office/drawing/2014/main" id="{0E6C5D35-7EDC-4DEB-AD8A-6C2CC38FE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7900" y="4498975"/>
              <a:ext cx="215900" cy="142875"/>
            </a:xfrm>
            <a:prstGeom prst="rect">
              <a:avLst/>
            </a:prstGeom>
            <a:solidFill>
              <a:srgbClr val="0070C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7" name="AutoShape 25">
              <a:extLst>
                <a:ext uri="{FF2B5EF4-FFF2-40B4-BE49-F238E27FC236}">
                  <a16:creationId xmlns:a16="http://schemas.microsoft.com/office/drawing/2014/main" id="{6C65260B-EC34-4513-A780-AEB57BBCA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3125" y="4465638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8" name="Rectangle 26">
              <a:extLst>
                <a:ext uri="{FF2B5EF4-FFF2-40B4-BE49-F238E27FC236}">
                  <a16:creationId xmlns:a16="http://schemas.microsoft.com/office/drawing/2014/main" id="{D25DD376-A034-4388-A0FD-A52E296E6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7263" y="4498975"/>
              <a:ext cx="215900" cy="142875"/>
            </a:xfrm>
            <a:prstGeom prst="rect">
              <a:avLst/>
            </a:prstGeom>
            <a:solidFill>
              <a:srgbClr val="0070C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49" name="Freeform 53">
              <a:extLst>
                <a:ext uri="{FF2B5EF4-FFF2-40B4-BE49-F238E27FC236}">
                  <a16:creationId xmlns:a16="http://schemas.microsoft.com/office/drawing/2014/main" id="{D6EC8D06-88E1-4732-AFD4-2A0A3D6AE061}"/>
                </a:ext>
              </a:extLst>
            </p:cNvPr>
            <p:cNvSpPr/>
            <p:nvPr/>
          </p:nvSpPr>
          <p:spPr>
            <a:xfrm>
              <a:off x="7937500" y="4854575"/>
              <a:ext cx="565150" cy="354013"/>
            </a:xfrm>
            <a:custGeom>
              <a:avLst/>
              <a:gdLst>
                <a:gd name="connsiteX0" fmla="*/ 0 w 565078"/>
                <a:gd name="connsiteY0" fmla="*/ 15411 h 354458"/>
                <a:gd name="connsiteX1" fmla="*/ 164386 w 565078"/>
                <a:gd name="connsiteY1" fmla="*/ 15411 h 354458"/>
                <a:gd name="connsiteX2" fmla="*/ 421240 w 565078"/>
                <a:gd name="connsiteY2" fmla="*/ 107878 h 354458"/>
                <a:gd name="connsiteX3" fmla="*/ 565078 w 565078"/>
                <a:gd name="connsiteY3" fmla="*/ 354458 h 35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078" h="354458">
                  <a:moveTo>
                    <a:pt x="0" y="15411"/>
                  </a:moveTo>
                  <a:cubicBezTo>
                    <a:pt x="47089" y="7705"/>
                    <a:pt x="94179" y="0"/>
                    <a:pt x="164386" y="15411"/>
                  </a:cubicBezTo>
                  <a:cubicBezTo>
                    <a:pt x="234593" y="30822"/>
                    <a:pt x="354458" y="51370"/>
                    <a:pt x="421240" y="107878"/>
                  </a:cubicBezTo>
                  <a:cubicBezTo>
                    <a:pt x="488022" y="164386"/>
                    <a:pt x="526550" y="259422"/>
                    <a:pt x="565078" y="354458"/>
                  </a:cubicBez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cxnSp>
          <p:nvCxnSpPr>
            <p:cNvPr id="50" name="Straight Arrow Connector 54">
              <a:extLst>
                <a:ext uri="{FF2B5EF4-FFF2-40B4-BE49-F238E27FC236}">
                  <a16:creationId xmlns:a16="http://schemas.microsoft.com/office/drawing/2014/main" id="{8A3235CC-1EAD-4634-894B-181F111F9818}"/>
                </a:ext>
              </a:extLst>
            </p:cNvPr>
            <p:cNvCxnSpPr/>
            <p:nvPr/>
          </p:nvCxnSpPr>
          <p:spPr>
            <a:xfrm>
              <a:off x="7937500" y="4602163"/>
              <a:ext cx="647700" cy="1587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51" name="AutoShape 25">
              <a:extLst>
                <a:ext uri="{FF2B5EF4-FFF2-40B4-BE49-F238E27FC236}">
                  <a16:creationId xmlns:a16="http://schemas.microsoft.com/office/drawing/2014/main" id="{DF111FF3-6E6F-486C-A890-F44F97539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1713" y="4768850"/>
              <a:ext cx="431800" cy="21590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52" name="Rectangle 26">
              <a:extLst>
                <a:ext uri="{FF2B5EF4-FFF2-40B4-BE49-F238E27FC236}">
                  <a16:creationId xmlns:a16="http://schemas.microsoft.com/office/drawing/2014/main" id="{B39B089F-7A7F-4F82-81AD-5BEFFB4CA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5850" y="4802188"/>
              <a:ext cx="215900" cy="142875"/>
            </a:xfrm>
            <a:prstGeom prst="rect">
              <a:avLst/>
            </a:prstGeom>
            <a:solidFill>
              <a:srgbClr val="0070C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US" altLang="en-US" sz="2400">
                <a:latin typeface="Regular Aimsun Medium" panose="02000603040000020003" pitchFamily="50" charset="0"/>
              </a:endParaRPr>
            </a:p>
          </p:txBody>
        </p:sp>
        <p:sp>
          <p:nvSpPr>
            <p:cNvPr id="53" name="Freeform 30">
              <a:extLst>
                <a:ext uri="{FF2B5EF4-FFF2-40B4-BE49-F238E27FC236}">
                  <a16:creationId xmlns:a16="http://schemas.microsoft.com/office/drawing/2014/main" id="{37F28CD6-00EA-43A4-808C-41050F210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175" y="4573588"/>
              <a:ext cx="809625" cy="323850"/>
            </a:xfrm>
            <a:custGeom>
              <a:avLst/>
              <a:gdLst>
                <a:gd name="T0" fmla="*/ 0 w 809625"/>
                <a:gd name="T1" fmla="*/ 0 h 324072"/>
                <a:gd name="T2" fmla="*/ 400050 w 809625"/>
                <a:gd name="T3" fmla="*/ 83465 h 324072"/>
                <a:gd name="T4" fmla="*/ 590550 w 809625"/>
                <a:gd name="T5" fmla="*/ 278214 h 324072"/>
                <a:gd name="T6" fmla="*/ 809625 w 809625"/>
                <a:gd name="T7" fmla="*/ 315310 h 32407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09625" h="324072">
                  <a:moveTo>
                    <a:pt x="0" y="0"/>
                  </a:moveTo>
                  <a:cubicBezTo>
                    <a:pt x="150812" y="19050"/>
                    <a:pt x="301625" y="38100"/>
                    <a:pt x="400050" y="85725"/>
                  </a:cubicBezTo>
                  <a:cubicBezTo>
                    <a:pt x="498475" y="133350"/>
                    <a:pt x="522288" y="246063"/>
                    <a:pt x="590550" y="285750"/>
                  </a:cubicBezTo>
                  <a:cubicBezTo>
                    <a:pt x="658812" y="325437"/>
                    <a:pt x="734218" y="324643"/>
                    <a:pt x="809625" y="323850"/>
                  </a:cubicBezTo>
                </a:path>
              </a:pathLst>
            </a:custGeom>
            <a:noFill/>
            <a:ln w="19050" cap="sq" cmpd="sng" algn="ctr">
              <a:solidFill>
                <a:schemeClr val="tx1"/>
              </a:solidFill>
              <a:prstDash val="sysDash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623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Busca de uma brecha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40E16DBF-1520-4C5E-8070-CB6668C911FF}"/>
              </a:ext>
            </a:extLst>
          </p:cNvPr>
          <p:cNvGrpSpPr>
            <a:grpSpLocks/>
          </p:cNvGrpSpPr>
          <p:nvPr/>
        </p:nvGrpSpPr>
        <p:grpSpPr bwMode="auto">
          <a:xfrm>
            <a:off x="2646136" y="1805674"/>
            <a:ext cx="7513638" cy="4487862"/>
            <a:chOff x="371475" y="1773238"/>
            <a:chExt cx="7513638" cy="4487862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989B4F01-11FD-423B-B320-992436B608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475" y="1773238"/>
              <a:ext cx="7513638" cy="4487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EFBCAB2B-9DB5-45B1-A138-2DD3202F82A6}"/>
                </a:ext>
              </a:extLst>
            </p:cNvPr>
            <p:cNvSpPr txBox="1"/>
            <p:nvPr/>
          </p:nvSpPr>
          <p:spPr>
            <a:xfrm>
              <a:off x="544513" y="2924175"/>
              <a:ext cx="1946275" cy="2168525"/>
            </a:xfrm>
            <a:prstGeom prst="rect">
              <a:avLst/>
            </a:prstGeom>
            <a:solidFill>
              <a:srgbClr val="EBF1DE"/>
            </a:solidFill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en-GB" sz="1600" b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Zona 1</a:t>
              </a:r>
            </a:p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GB" sz="1400" dirty="0">
                <a:solidFill>
                  <a:schemeClr val="tx1"/>
                </a:solidFill>
                <a:latin typeface="Regular Aimsun Medium" panose="02000603040000020003" pitchFamily="50" charset="0"/>
              </a:endParaRPr>
            </a:p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en-GB" sz="14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Não me importa estar ou não na faixa correta; só me importa se há outra faixa fluindo melhor que a minha.</a:t>
              </a:r>
            </a:p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GB" sz="1400" dirty="0">
                <a:solidFill>
                  <a:schemeClr val="tx1"/>
                </a:solidFill>
                <a:latin typeface="Regular Aimsun Medium" panose="02000603040000020003" pitchFamily="50" charset="0"/>
              </a:endParaRPr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1A8243ED-B1A7-4608-8707-8F599A9D4115}"/>
                </a:ext>
              </a:extLst>
            </p:cNvPr>
            <p:cNvSpPr txBox="1"/>
            <p:nvPr/>
          </p:nvSpPr>
          <p:spPr>
            <a:xfrm>
              <a:off x="3343275" y="2924175"/>
              <a:ext cx="806567" cy="32624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en-GB" sz="1600" b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Zona 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140FEB-8327-41DF-B731-705DDE23A06F}"/>
                </a:ext>
              </a:extLst>
            </p:cNvPr>
            <p:cNvSpPr txBox="1"/>
            <p:nvPr/>
          </p:nvSpPr>
          <p:spPr>
            <a:xfrm>
              <a:off x="5556250" y="2924175"/>
              <a:ext cx="806567" cy="3262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en-GB" sz="1600" b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Zona 3</a:t>
              </a:r>
            </a:p>
          </p:txBody>
        </p: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6AFC61BC-F024-4EF1-BECA-7EC7E333A8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2425" y="3284538"/>
              <a:ext cx="4032250" cy="56038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fr-FR" altLang="en-US" sz="1600">
                  <a:latin typeface="Regular Aimsun Medium" panose="02000603040000020003" pitchFamily="50" charset="0"/>
                </a:rPr>
                <a:t>ESTOU NA FAIXA CERTA?         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fr-FR" altLang="en-US" sz="1600" b="1">
                  <a:latin typeface="Regular Aimsun Medium" panose="02000603040000020003" pitchFamily="50" charset="0"/>
                </a:rPr>
                <a:t>NÃO!! </a:t>
              </a:r>
              <a:endParaRPr lang="es-ES" altLang="en-US" sz="1800" b="1">
                <a:latin typeface="Regular Aimsun Medium" panose="02000603040000020003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206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Congestionamento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Cooperação: percentual dos veículos a montante aptos a cooperar que cooperarão para criar uma brecha</a:t>
            </a:r>
          </a:p>
          <a:p>
            <a:r>
              <a:rPr lang="en-GB" dirty="0"/>
              <a:t>Agressividade: Permite entrar em brechas curtas, com um período de relaxamento posterior. O nível define quão curtas são as brechas aceitáveis; a porcentagem, quais veículos adotarão a agressividade.</a:t>
            </a:r>
          </a:p>
          <a:p>
            <a:endParaRPr lang="en-US" dirty="0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55C86B8B-4666-44B4-8C67-6A0003FE58CC}"/>
              </a:ext>
            </a:extLst>
          </p:cNvPr>
          <p:cNvGrpSpPr/>
          <p:nvPr/>
        </p:nvGrpSpPr>
        <p:grpSpPr>
          <a:xfrm>
            <a:off x="1210326" y="3346948"/>
            <a:ext cx="10544590" cy="2236872"/>
            <a:chOff x="1210326" y="3346948"/>
            <a:chExt cx="10544590" cy="2236872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BE3EE6DE-C94F-4DBC-9F5E-5DBFA687FB1A}"/>
                </a:ext>
              </a:extLst>
            </p:cNvPr>
            <p:cNvGrpSpPr/>
            <p:nvPr/>
          </p:nvGrpSpPr>
          <p:grpSpPr>
            <a:xfrm>
              <a:off x="1210326" y="4070014"/>
              <a:ext cx="4267370" cy="890730"/>
              <a:chOff x="1210326" y="3632596"/>
              <a:chExt cx="4267370" cy="890730"/>
            </a:xfrm>
          </p:grpSpPr>
          <p:sp>
            <p:nvSpPr>
              <p:cNvPr id="7" name="TextBox 39">
                <a:extLst>
                  <a:ext uri="{FF2B5EF4-FFF2-40B4-BE49-F238E27FC236}">
                    <a16:creationId xmlns:a16="http://schemas.microsoft.com/office/drawing/2014/main" id="{36DA6D0F-7638-43DC-B2EB-4A36DABF77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660214">
                <a:off x="1210326" y="3632596"/>
                <a:ext cx="1151277" cy="443198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2400" i="1" dirty="0">
                    <a:latin typeface="Regular Medium" panose="02000603040000020003" pitchFamily="50" charset="0"/>
                    <a:cs typeface="Calibri" panose="020F0502020204030204" pitchFamily="34" charset="0"/>
                  </a:rPr>
                  <a:t>Seção</a:t>
                </a:r>
              </a:p>
            </p:txBody>
          </p:sp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C55334B5-75C6-49C7-9CAD-D72C22F1C914}"/>
                  </a:ext>
                </a:extLst>
              </p:cNvPr>
              <p:cNvGrpSpPr/>
              <p:nvPr/>
            </p:nvGrpSpPr>
            <p:grpSpPr>
              <a:xfrm>
                <a:off x="2420171" y="3808951"/>
                <a:ext cx="3057525" cy="714375"/>
                <a:chOff x="2420171" y="3808951"/>
                <a:chExt cx="3057525" cy="714375"/>
              </a:xfrm>
            </p:grpSpPr>
            <p:pic>
              <p:nvPicPr>
                <p:cNvPr id="9" name="Imagen 8">
                  <a:extLst>
                    <a:ext uri="{FF2B5EF4-FFF2-40B4-BE49-F238E27FC236}">
                      <a16:creationId xmlns:a16="http://schemas.microsoft.com/office/drawing/2014/main" id="{C4C9FD39-082E-4634-BE26-7579226DFD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20171" y="3808951"/>
                  <a:ext cx="3057525" cy="714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" name="Rectángulo 9">
                  <a:extLst>
                    <a:ext uri="{FF2B5EF4-FFF2-40B4-BE49-F238E27FC236}">
                      <a16:creationId xmlns:a16="http://schemas.microsoft.com/office/drawing/2014/main" id="{B6108B85-592C-4FB0-9617-CD39A9F789DA}"/>
                    </a:ext>
                  </a:extLst>
                </p:cNvPr>
                <p:cNvSpPr/>
                <p:nvPr/>
              </p:nvSpPr>
              <p:spPr>
                <a:xfrm>
                  <a:off x="2492317" y="4013545"/>
                  <a:ext cx="2839100" cy="233979"/>
                </a:xfrm>
                <a:prstGeom prst="rect">
                  <a:avLst/>
                </a:prstGeom>
                <a:noFill/>
                <a:ln w="19050">
                  <a:solidFill>
                    <a:srgbClr val="1F80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11" name="Rectángulo 10">
                  <a:extLst>
                    <a:ext uri="{FF2B5EF4-FFF2-40B4-BE49-F238E27FC236}">
                      <a16:creationId xmlns:a16="http://schemas.microsoft.com/office/drawing/2014/main" id="{8DFA1CC4-D1CD-4309-8CC0-D4F1CBFA18C7}"/>
                    </a:ext>
                  </a:extLst>
                </p:cNvPr>
                <p:cNvSpPr/>
                <p:nvPr/>
              </p:nvSpPr>
              <p:spPr>
                <a:xfrm>
                  <a:off x="2492317" y="4268001"/>
                  <a:ext cx="2839100" cy="233979"/>
                </a:xfrm>
                <a:prstGeom prst="rect">
                  <a:avLst/>
                </a:prstGeom>
                <a:noFill/>
                <a:ln w="19050">
                  <a:solidFill>
                    <a:srgbClr val="EF442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10F1E9D3-E525-4DF7-8CE1-279142E18727}"/>
                </a:ext>
              </a:extLst>
            </p:cNvPr>
            <p:cNvGrpSpPr/>
            <p:nvPr/>
          </p:nvGrpSpPr>
          <p:grpSpPr>
            <a:xfrm>
              <a:off x="5571754" y="3346948"/>
              <a:ext cx="6183162" cy="2236872"/>
              <a:chOff x="5571754" y="3346948"/>
              <a:chExt cx="6183162" cy="2236872"/>
            </a:xfrm>
          </p:grpSpPr>
          <p:grpSp>
            <p:nvGrpSpPr>
              <p:cNvPr id="13" name="Grupo 12">
                <a:extLst>
                  <a:ext uri="{FF2B5EF4-FFF2-40B4-BE49-F238E27FC236}">
                    <a16:creationId xmlns:a16="http://schemas.microsoft.com/office/drawing/2014/main" id="{7C1D9F0B-E5CC-471D-9052-2ECFC9C80BE2}"/>
                  </a:ext>
                </a:extLst>
              </p:cNvPr>
              <p:cNvGrpSpPr/>
              <p:nvPr/>
            </p:nvGrpSpPr>
            <p:grpSpPr>
              <a:xfrm>
                <a:off x="5887516" y="3735970"/>
                <a:ext cx="5867400" cy="1847850"/>
                <a:chOff x="5887516" y="3735970"/>
                <a:chExt cx="5867400" cy="1847850"/>
              </a:xfrm>
            </p:grpSpPr>
            <p:grpSp>
              <p:nvGrpSpPr>
                <p:cNvPr id="12" name="Grupo 11">
                  <a:extLst>
                    <a:ext uri="{FF2B5EF4-FFF2-40B4-BE49-F238E27FC236}">
                      <a16:creationId xmlns:a16="http://schemas.microsoft.com/office/drawing/2014/main" id="{482A4DDA-9769-4E52-95C3-B08999BDC7AA}"/>
                    </a:ext>
                  </a:extLst>
                </p:cNvPr>
                <p:cNvGrpSpPr/>
                <p:nvPr/>
              </p:nvGrpSpPr>
              <p:grpSpPr>
                <a:xfrm>
                  <a:off x="5887516" y="3735970"/>
                  <a:ext cx="5867400" cy="1847850"/>
                  <a:chOff x="5887516" y="3735970"/>
                  <a:chExt cx="5867400" cy="1847850"/>
                </a:xfrm>
              </p:grpSpPr>
              <p:pic>
                <p:nvPicPr>
                  <p:cNvPr id="18" name="Imagen 17">
                    <a:extLst>
                      <a:ext uri="{FF2B5EF4-FFF2-40B4-BE49-F238E27FC236}">
                        <a16:creationId xmlns:a16="http://schemas.microsoft.com/office/drawing/2014/main" id="{47382150-09CD-48E4-9156-F830DE14600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887516" y="3735970"/>
                    <a:ext cx="5867400" cy="1847850"/>
                  </a:xfrm>
                  <a:prstGeom prst="rect">
                    <a:avLst/>
                  </a:prstGeom>
                </p:spPr>
              </p:pic>
              <p:sp>
                <p:nvSpPr>
                  <p:cNvPr id="20" name="Rectángulo 19">
                    <a:extLst>
                      <a:ext uri="{FF2B5EF4-FFF2-40B4-BE49-F238E27FC236}">
                        <a16:creationId xmlns:a16="http://schemas.microsoft.com/office/drawing/2014/main" id="{7381E69E-EC3C-47FA-9A89-5983F8B65FAE}"/>
                      </a:ext>
                    </a:extLst>
                  </p:cNvPr>
                  <p:cNvSpPr/>
                  <p:nvPr/>
                </p:nvSpPr>
                <p:spPr>
                  <a:xfrm>
                    <a:off x="9361722" y="4522266"/>
                    <a:ext cx="2279818" cy="15568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16" name="Rectángulo 15">
                  <a:extLst>
                    <a:ext uri="{FF2B5EF4-FFF2-40B4-BE49-F238E27FC236}">
                      <a16:creationId xmlns:a16="http://schemas.microsoft.com/office/drawing/2014/main" id="{ECE36404-20DC-4BF8-B820-D07913DF3079}"/>
                    </a:ext>
                  </a:extLst>
                </p:cNvPr>
                <p:cNvSpPr/>
                <p:nvPr/>
              </p:nvSpPr>
              <p:spPr>
                <a:xfrm>
                  <a:off x="6005400" y="5029843"/>
                  <a:ext cx="5636140" cy="233979"/>
                </a:xfrm>
                <a:prstGeom prst="rect">
                  <a:avLst/>
                </a:prstGeom>
                <a:noFill/>
                <a:ln w="19050">
                  <a:solidFill>
                    <a:srgbClr val="EF442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B527C933-49C4-44F3-90F8-7B31B082FD09}"/>
                    </a:ext>
                  </a:extLst>
                </p:cNvPr>
                <p:cNvSpPr/>
                <p:nvPr/>
              </p:nvSpPr>
              <p:spPr>
                <a:xfrm>
                  <a:off x="9474643" y="4238690"/>
                  <a:ext cx="1593691" cy="233979"/>
                </a:xfrm>
                <a:prstGeom prst="rect">
                  <a:avLst/>
                </a:prstGeom>
                <a:noFill/>
                <a:ln w="19050">
                  <a:solidFill>
                    <a:srgbClr val="1F80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14" name="TextBox 39">
                <a:extLst>
                  <a:ext uri="{FF2B5EF4-FFF2-40B4-BE49-F238E27FC236}">
                    <a16:creationId xmlns:a16="http://schemas.microsoft.com/office/drawing/2014/main" id="{AE1D838F-D88D-4556-B51C-0042B89738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660214">
                <a:off x="5571754" y="3346948"/>
                <a:ext cx="1912511" cy="443198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2400" i="1" dirty="0">
                    <a:latin typeface="Regular Medium" panose="02000603040000020003" pitchFamily="50" charset="0"/>
                    <a:cs typeface="Calibri" panose="020F0502020204030204" pitchFamily="34" charset="0"/>
                  </a:rPr>
                  <a:t>Tipo veic.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135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Ramo de entrada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82C0759A-812B-4470-871A-A5E5761F8B87}"/>
              </a:ext>
            </a:extLst>
          </p:cNvPr>
          <p:cNvGrpSpPr/>
          <p:nvPr/>
        </p:nvGrpSpPr>
        <p:grpSpPr>
          <a:xfrm>
            <a:off x="2626791" y="2773831"/>
            <a:ext cx="7013575" cy="1296987"/>
            <a:chOff x="2626791" y="2773831"/>
            <a:chExt cx="7013575" cy="1296987"/>
          </a:xfrm>
        </p:grpSpPr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B600C615-F66B-438A-B4D2-4097386889C3}"/>
                </a:ext>
              </a:extLst>
            </p:cNvPr>
            <p:cNvSpPr/>
            <p:nvPr/>
          </p:nvSpPr>
          <p:spPr bwMode="auto">
            <a:xfrm>
              <a:off x="4060303" y="3139477"/>
              <a:ext cx="4583113" cy="38472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anchor="ctr">
              <a:spAutoFit/>
            </a:bodyPr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sz="2000" b="1" i="1" dirty="0" err="1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sp>
          <p:nvSpPr>
            <p:cNvPr id="8" name="Rectangle 15">
              <a:extLst>
                <a:ext uri="{FF2B5EF4-FFF2-40B4-BE49-F238E27FC236}">
                  <a16:creationId xmlns:a16="http://schemas.microsoft.com/office/drawing/2014/main" id="{4ADAF684-0A0F-487E-917B-5D90FB7068F3}"/>
                </a:ext>
              </a:extLst>
            </p:cNvPr>
            <p:cNvSpPr/>
            <p:nvPr/>
          </p:nvSpPr>
          <p:spPr bwMode="auto">
            <a:xfrm>
              <a:off x="5679553" y="3141858"/>
              <a:ext cx="2959100" cy="38472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anchor="ctr">
              <a:spAutoFit/>
            </a:bodyPr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sz="2000" b="1" i="1" dirty="0" err="1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cxnSp>
          <p:nvCxnSpPr>
            <p:cNvPr id="9" name="Straight Connector 50">
              <a:extLst>
                <a:ext uri="{FF2B5EF4-FFF2-40B4-BE49-F238E27FC236}">
                  <a16:creationId xmlns:a16="http://schemas.microsoft.com/office/drawing/2014/main" id="{F41F4313-0785-46A6-BBAB-94A758318CA5}"/>
                </a:ext>
              </a:extLst>
            </p:cNvPr>
            <p:cNvCxnSpPr/>
            <p:nvPr/>
          </p:nvCxnSpPr>
          <p:spPr>
            <a:xfrm>
              <a:off x="2728391" y="3481856"/>
              <a:ext cx="5903912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0" name="Straight Arrow Connector 6">
              <a:extLst>
                <a:ext uri="{FF2B5EF4-FFF2-40B4-BE49-F238E27FC236}">
                  <a16:creationId xmlns:a16="http://schemas.microsoft.com/office/drawing/2014/main" id="{0A1241ED-1F67-4B82-B467-4A1C1B4C7EFB}"/>
                </a:ext>
              </a:extLst>
            </p:cNvPr>
            <p:cNvCxnSpPr/>
            <p:nvPr/>
          </p:nvCxnSpPr>
          <p:spPr>
            <a:xfrm>
              <a:off x="6187553" y="3421531"/>
              <a:ext cx="287338" cy="20637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9">
              <a:extLst>
                <a:ext uri="{FF2B5EF4-FFF2-40B4-BE49-F238E27FC236}">
                  <a16:creationId xmlns:a16="http://schemas.microsoft.com/office/drawing/2014/main" id="{C31E3B18-F1C7-4AD9-B1B8-8AEBB7CD7B46}"/>
                </a:ext>
              </a:extLst>
            </p:cNvPr>
            <p:cNvCxnSpPr/>
            <p:nvPr/>
          </p:nvCxnSpPr>
          <p:spPr>
            <a:xfrm>
              <a:off x="2626791" y="3186581"/>
              <a:ext cx="54737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2" name="Straight Connector 51">
              <a:extLst>
                <a:ext uri="{FF2B5EF4-FFF2-40B4-BE49-F238E27FC236}">
                  <a16:creationId xmlns:a16="http://schemas.microsoft.com/office/drawing/2014/main" id="{A8BF31B1-BA06-4DC7-AF38-AFE15A8C85F3}"/>
                </a:ext>
              </a:extLst>
            </p:cNvPr>
            <p:cNvCxnSpPr/>
            <p:nvPr/>
          </p:nvCxnSpPr>
          <p:spPr>
            <a:xfrm>
              <a:off x="2736328" y="4070818"/>
              <a:ext cx="6904038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3" name="Straight Connector 52">
              <a:extLst>
                <a:ext uri="{FF2B5EF4-FFF2-40B4-BE49-F238E27FC236}">
                  <a16:creationId xmlns:a16="http://schemas.microsoft.com/office/drawing/2014/main" id="{B18DF038-96E9-4FCD-8D4D-2EC3EE4087D1}"/>
                </a:ext>
              </a:extLst>
            </p:cNvPr>
            <p:cNvCxnSpPr/>
            <p:nvPr/>
          </p:nvCxnSpPr>
          <p:spPr>
            <a:xfrm>
              <a:off x="2736328" y="3781893"/>
              <a:ext cx="6832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" name="Straight Connector 10">
              <a:extLst>
                <a:ext uri="{FF2B5EF4-FFF2-40B4-BE49-F238E27FC236}">
                  <a16:creationId xmlns:a16="http://schemas.microsoft.com/office/drawing/2014/main" id="{5680EB8D-8429-401D-A287-12486B632310}"/>
                </a:ext>
              </a:extLst>
            </p:cNvPr>
            <p:cNvCxnSpPr/>
            <p:nvPr/>
          </p:nvCxnSpPr>
          <p:spPr>
            <a:xfrm>
              <a:off x="8100491" y="3186581"/>
              <a:ext cx="538162" cy="306387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5" name="Straight Connector 56">
              <a:extLst>
                <a:ext uri="{FF2B5EF4-FFF2-40B4-BE49-F238E27FC236}">
                  <a16:creationId xmlns:a16="http://schemas.microsoft.com/office/drawing/2014/main" id="{6E983FE5-4619-473B-8711-A32E2F0AFFEA}"/>
                </a:ext>
              </a:extLst>
            </p:cNvPr>
            <p:cNvCxnSpPr/>
            <p:nvPr/>
          </p:nvCxnSpPr>
          <p:spPr>
            <a:xfrm>
              <a:off x="8632303" y="3481856"/>
              <a:ext cx="93662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2EEE6F2C-F2D1-4941-A8A7-D2FF6E52D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5591" y="3250081"/>
              <a:ext cx="360362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">
              <a:extLst>
                <a:ext uri="{FF2B5EF4-FFF2-40B4-BE49-F238E27FC236}">
                  <a16:creationId xmlns:a16="http://schemas.microsoft.com/office/drawing/2014/main" id="{C86E5981-9FD8-4135-8FF5-3EB9754AC4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3653" y="3259606"/>
              <a:ext cx="36036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7FACBD14-1C76-449B-94ED-C61EBD843B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5728" y="3250081"/>
              <a:ext cx="36036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696B5607-1FD5-48EE-92B7-CCC239E362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078" y="3854918"/>
              <a:ext cx="3603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id="{4A8FCF10-9427-46A5-8878-5555E88BA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9328" y="3529481"/>
              <a:ext cx="36036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">
              <a:extLst>
                <a:ext uri="{FF2B5EF4-FFF2-40B4-BE49-F238E27FC236}">
                  <a16:creationId xmlns:a16="http://schemas.microsoft.com/office/drawing/2014/main" id="{5EF784D3-2A0B-4676-910F-213C3F789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1266" y="3529481"/>
              <a:ext cx="360362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Oval 19">
              <a:extLst>
                <a:ext uri="{FF2B5EF4-FFF2-40B4-BE49-F238E27FC236}">
                  <a16:creationId xmlns:a16="http://schemas.microsoft.com/office/drawing/2014/main" id="{9F94B8F9-D20E-44CA-B9A5-981C9A5AF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8551" y="3220092"/>
              <a:ext cx="259766" cy="540990"/>
            </a:xfrm>
            <a:prstGeom prst="ellipse">
              <a:avLst/>
            </a:prstGeom>
            <a:noFill/>
            <a:ln w="12700" cap="sq">
              <a:solidFill>
                <a:srgbClr val="FF6600"/>
              </a:solidFill>
              <a:prstDash val="dash"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000" b="1" i="1">
                <a:latin typeface="Regular Aimsun Medium" panose="02000603040000020003" pitchFamily="50" charset="0"/>
                <a:cs typeface="Calibri" panose="020F0502020204030204" pitchFamily="34" charset="0"/>
              </a:endParaRPr>
            </a:p>
          </p:txBody>
        </p:sp>
        <p:sp>
          <p:nvSpPr>
            <p:cNvPr id="23" name="TextBox 20">
              <a:extLst>
                <a:ext uri="{FF2B5EF4-FFF2-40B4-BE49-F238E27FC236}">
                  <a16:creationId xmlns:a16="http://schemas.microsoft.com/office/drawing/2014/main" id="{2E532974-7F2B-47C3-A4D5-7EED396B03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1266" y="2773831"/>
              <a:ext cx="1226811" cy="326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>
                  <a:solidFill>
                    <a:srgbClr val="FF6600"/>
                  </a:solidFill>
                  <a:latin typeface="Regular Aimsun Medium" panose="02000603040000020003" pitchFamily="50" charset="0"/>
                </a:rPr>
                <a:t>cooperação</a:t>
              </a:r>
            </a:p>
          </p:txBody>
        </p:sp>
        <p:cxnSp>
          <p:nvCxnSpPr>
            <p:cNvPr id="24" name="Straight Arrow Connector 108">
              <a:extLst>
                <a:ext uri="{FF2B5EF4-FFF2-40B4-BE49-F238E27FC236}">
                  <a16:creationId xmlns:a16="http://schemas.microsoft.com/office/drawing/2014/main" id="{B201A444-C87E-4C04-8D64-6D7FCFC80CE8}"/>
                </a:ext>
              </a:extLst>
            </p:cNvPr>
            <p:cNvCxnSpPr/>
            <p:nvPr/>
          </p:nvCxnSpPr>
          <p:spPr>
            <a:xfrm>
              <a:off x="6762228" y="3421531"/>
              <a:ext cx="285750" cy="20637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109">
              <a:extLst>
                <a:ext uri="{FF2B5EF4-FFF2-40B4-BE49-F238E27FC236}">
                  <a16:creationId xmlns:a16="http://schemas.microsoft.com/office/drawing/2014/main" id="{7EEECA7B-F52F-4558-8A24-82C374ABCD73}"/>
                </a:ext>
              </a:extLst>
            </p:cNvPr>
            <p:cNvCxnSpPr/>
            <p:nvPr/>
          </p:nvCxnSpPr>
          <p:spPr>
            <a:xfrm>
              <a:off x="7338491" y="3421531"/>
              <a:ext cx="285750" cy="20637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110">
              <a:extLst>
                <a:ext uri="{FF2B5EF4-FFF2-40B4-BE49-F238E27FC236}">
                  <a16:creationId xmlns:a16="http://schemas.microsoft.com/office/drawing/2014/main" id="{7C3430F4-5BB3-47E3-9053-309B4BE401A5}"/>
                </a:ext>
              </a:extLst>
            </p:cNvPr>
            <p:cNvCxnSpPr/>
            <p:nvPr/>
          </p:nvCxnSpPr>
          <p:spPr>
            <a:xfrm>
              <a:off x="7914753" y="3421531"/>
              <a:ext cx="285750" cy="20637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607717B2-942C-42B4-9901-C313CE1579A2}"/>
              </a:ext>
            </a:extLst>
          </p:cNvPr>
          <p:cNvGrpSpPr/>
          <p:nvPr/>
        </p:nvGrpSpPr>
        <p:grpSpPr>
          <a:xfrm>
            <a:off x="2691878" y="4359743"/>
            <a:ext cx="6948488" cy="1727200"/>
            <a:chOff x="2691878" y="4359743"/>
            <a:chExt cx="6948488" cy="1727200"/>
          </a:xfrm>
        </p:grpSpPr>
        <p:sp>
          <p:nvSpPr>
            <p:cNvPr id="28" name="Freeform 30733">
              <a:extLst>
                <a:ext uri="{FF2B5EF4-FFF2-40B4-BE49-F238E27FC236}">
                  <a16:creationId xmlns:a16="http://schemas.microsoft.com/office/drawing/2014/main" id="{F769ECE5-BA4C-401D-808A-0C78BA6F4455}"/>
                </a:ext>
              </a:extLst>
            </p:cNvPr>
            <p:cNvSpPr/>
            <p:nvPr/>
          </p:nvSpPr>
          <p:spPr bwMode="auto">
            <a:xfrm>
              <a:off x="4361928" y="5343993"/>
              <a:ext cx="2266950" cy="666750"/>
            </a:xfrm>
            <a:custGeom>
              <a:avLst/>
              <a:gdLst>
                <a:gd name="connsiteX0" fmla="*/ 2247900 w 2266950"/>
                <a:gd name="connsiteY0" fmla="*/ 0 h 666750"/>
                <a:gd name="connsiteX1" fmla="*/ 952500 w 2266950"/>
                <a:gd name="connsiteY1" fmla="*/ 0 h 666750"/>
                <a:gd name="connsiteX2" fmla="*/ 0 w 2266950"/>
                <a:gd name="connsiteY2" fmla="*/ 371475 h 666750"/>
                <a:gd name="connsiteX3" fmla="*/ 133350 w 2266950"/>
                <a:gd name="connsiteY3" fmla="*/ 666750 h 666750"/>
                <a:gd name="connsiteX4" fmla="*/ 1076325 w 2266950"/>
                <a:gd name="connsiteY4" fmla="*/ 295275 h 666750"/>
                <a:gd name="connsiteX5" fmla="*/ 2266950 w 2266950"/>
                <a:gd name="connsiteY5" fmla="*/ 295275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6950" h="666750">
                  <a:moveTo>
                    <a:pt x="2247900" y="0"/>
                  </a:moveTo>
                  <a:lnTo>
                    <a:pt x="952500" y="0"/>
                  </a:lnTo>
                  <a:lnTo>
                    <a:pt x="0" y="371475"/>
                  </a:lnTo>
                  <a:lnTo>
                    <a:pt x="133350" y="666750"/>
                  </a:lnTo>
                  <a:lnTo>
                    <a:pt x="1076325" y="295275"/>
                  </a:lnTo>
                  <a:lnTo>
                    <a:pt x="2266950" y="295275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29" name="Rectangle 99">
              <a:extLst>
                <a:ext uri="{FF2B5EF4-FFF2-40B4-BE49-F238E27FC236}">
                  <a16:creationId xmlns:a16="http://schemas.microsoft.com/office/drawing/2014/main" id="{348DAAFF-FBD9-4FBA-93C3-E55810B34149}"/>
                </a:ext>
              </a:extLst>
            </p:cNvPr>
            <p:cNvSpPr/>
            <p:nvPr/>
          </p:nvSpPr>
          <p:spPr bwMode="auto">
            <a:xfrm>
              <a:off x="6609828" y="5298477"/>
              <a:ext cx="1924050" cy="38472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anchor="ctr">
              <a:spAutoFit/>
            </a:bodyPr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sz="2000" b="1" i="1" dirty="0" err="1">
                <a:solidFill>
                  <a:schemeClr val="tx1"/>
                </a:solidFill>
                <a:latin typeface="Regular Aimsun Medium" panose="02000603040000020003" pitchFamily="50" charset="0"/>
                <a:cs typeface="Calibri" pitchFamily="34" charset="0"/>
              </a:endParaRPr>
            </a:p>
          </p:txBody>
        </p:sp>
        <p:cxnSp>
          <p:nvCxnSpPr>
            <p:cNvPr id="30" name="Straight Connector 82">
              <a:extLst>
                <a:ext uri="{FF2B5EF4-FFF2-40B4-BE49-F238E27FC236}">
                  <a16:creationId xmlns:a16="http://schemas.microsoft.com/office/drawing/2014/main" id="{6BA8387E-6DC7-4802-BAC4-75A2D8BAF932}"/>
                </a:ext>
              </a:extLst>
            </p:cNvPr>
            <p:cNvCxnSpPr/>
            <p:nvPr/>
          </p:nvCxnSpPr>
          <p:spPr>
            <a:xfrm>
              <a:off x="5262041" y="5340818"/>
              <a:ext cx="329882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1" name="Straight Connector 84">
              <a:extLst>
                <a:ext uri="{FF2B5EF4-FFF2-40B4-BE49-F238E27FC236}">
                  <a16:creationId xmlns:a16="http://schemas.microsoft.com/office/drawing/2014/main" id="{7D980C40-EFD0-4D5A-8B39-7A8F412CFF42}"/>
                </a:ext>
              </a:extLst>
            </p:cNvPr>
            <p:cNvCxnSpPr/>
            <p:nvPr/>
          </p:nvCxnSpPr>
          <p:spPr>
            <a:xfrm>
              <a:off x="2701403" y="4751856"/>
              <a:ext cx="6904038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2" name="Straight Connector 85">
              <a:extLst>
                <a:ext uri="{FF2B5EF4-FFF2-40B4-BE49-F238E27FC236}">
                  <a16:creationId xmlns:a16="http://schemas.microsoft.com/office/drawing/2014/main" id="{BEF2D0AD-582E-4C93-A23A-5928D7C45D23}"/>
                </a:ext>
              </a:extLst>
            </p:cNvPr>
            <p:cNvCxnSpPr/>
            <p:nvPr/>
          </p:nvCxnSpPr>
          <p:spPr>
            <a:xfrm>
              <a:off x="2809353" y="5053481"/>
              <a:ext cx="6831013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3" name="Straight Connector 86">
              <a:extLst>
                <a:ext uri="{FF2B5EF4-FFF2-40B4-BE49-F238E27FC236}">
                  <a16:creationId xmlns:a16="http://schemas.microsoft.com/office/drawing/2014/main" id="{0940C5CD-F283-46F2-84DE-BEDEE70960C8}"/>
                </a:ext>
              </a:extLst>
            </p:cNvPr>
            <p:cNvCxnSpPr/>
            <p:nvPr/>
          </p:nvCxnSpPr>
          <p:spPr>
            <a:xfrm>
              <a:off x="5441428" y="5629743"/>
              <a:ext cx="275907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4" name="Straight Connector 87">
              <a:extLst>
                <a:ext uri="{FF2B5EF4-FFF2-40B4-BE49-F238E27FC236}">
                  <a16:creationId xmlns:a16="http://schemas.microsoft.com/office/drawing/2014/main" id="{D99274C3-A41A-48FC-84BB-C15D91DDFF75}"/>
                </a:ext>
              </a:extLst>
            </p:cNvPr>
            <p:cNvCxnSpPr/>
            <p:nvPr/>
          </p:nvCxnSpPr>
          <p:spPr>
            <a:xfrm flipV="1">
              <a:off x="8200503" y="5340818"/>
              <a:ext cx="360363" cy="288925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5" name="Straight Connector 30">
              <a:extLst>
                <a:ext uri="{FF2B5EF4-FFF2-40B4-BE49-F238E27FC236}">
                  <a16:creationId xmlns:a16="http://schemas.microsoft.com/office/drawing/2014/main" id="{1FAC90C5-E9C5-4CED-86F2-064C614DF9F8}"/>
                </a:ext>
              </a:extLst>
            </p:cNvPr>
            <p:cNvCxnSpPr/>
            <p:nvPr/>
          </p:nvCxnSpPr>
          <p:spPr>
            <a:xfrm flipH="1">
              <a:off x="4253978" y="5629743"/>
              <a:ext cx="1189038" cy="45720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6" name="Straight Connector 88">
              <a:extLst>
                <a:ext uri="{FF2B5EF4-FFF2-40B4-BE49-F238E27FC236}">
                  <a16:creationId xmlns:a16="http://schemas.microsoft.com/office/drawing/2014/main" id="{DB278694-4460-48D8-8F8E-0472D13F6482}"/>
                </a:ext>
              </a:extLst>
            </p:cNvPr>
            <p:cNvCxnSpPr/>
            <p:nvPr/>
          </p:nvCxnSpPr>
          <p:spPr>
            <a:xfrm flipH="1">
              <a:off x="4082528" y="5363043"/>
              <a:ext cx="1179513" cy="45720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7" name="Straight Connector 89">
              <a:extLst>
                <a:ext uri="{FF2B5EF4-FFF2-40B4-BE49-F238E27FC236}">
                  <a16:creationId xmlns:a16="http://schemas.microsoft.com/office/drawing/2014/main" id="{B92FDF5C-F07A-43A3-8E42-39400BB06549}"/>
                </a:ext>
              </a:extLst>
            </p:cNvPr>
            <p:cNvCxnSpPr/>
            <p:nvPr/>
          </p:nvCxnSpPr>
          <p:spPr>
            <a:xfrm>
              <a:off x="2691878" y="5820243"/>
              <a:ext cx="139065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8" name="Straight Connector 90">
              <a:extLst>
                <a:ext uri="{FF2B5EF4-FFF2-40B4-BE49-F238E27FC236}">
                  <a16:creationId xmlns:a16="http://schemas.microsoft.com/office/drawing/2014/main" id="{C7885AAF-85D7-4CC2-96FF-3802433A70B7}"/>
                </a:ext>
              </a:extLst>
            </p:cNvPr>
            <p:cNvCxnSpPr/>
            <p:nvPr/>
          </p:nvCxnSpPr>
          <p:spPr>
            <a:xfrm>
              <a:off x="2701403" y="6086943"/>
              <a:ext cx="155257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9" name="Straight Connector 93">
              <a:extLst>
                <a:ext uri="{FF2B5EF4-FFF2-40B4-BE49-F238E27FC236}">
                  <a16:creationId xmlns:a16="http://schemas.microsoft.com/office/drawing/2014/main" id="{E1460032-F539-4808-B85D-DBE3DB661EB6}"/>
                </a:ext>
              </a:extLst>
            </p:cNvPr>
            <p:cNvCxnSpPr/>
            <p:nvPr/>
          </p:nvCxnSpPr>
          <p:spPr>
            <a:xfrm>
              <a:off x="2736328" y="5340818"/>
              <a:ext cx="2525713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0" name="Straight Connector 95">
              <a:extLst>
                <a:ext uri="{FF2B5EF4-FFF2-40B4-BE49-F238E27FC236}">
                  <a16:creationId xmlns:a16="http://schemas.microsoft.com/office/drawing/2014/main" id="{F3592FB0-4220-4A9A-BA65-9208A73B980F}"/>
                </a:ext>
              </a:extLst>
            </p:cNvPr>
            <p:cNvCxnSpPr/>
            <p:nvPr/>
          </p:nvCxnSpPr>
          <p:spPr>
            <a:xfrm>
              <a:off x="8560866" y="5340818"/>
              <a:ext cx="104457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1" name="Straight Arrow Connector 103">
              <a:extLst>
                <a:ext uri="{FF2B5EF4-FFF2-40B4-BE49-F238E27FC236}">
                  <a16:creationId xmlns:a16="http://schemas.microsoft.com/office/drawing/2014/main" id="{32BBEABB-4DE2-4113-AEAF-13786AD46B87}"/>
                </a:ext>
              </a:extLst>
            </p:cNvPr>
            <p:cNvCxnSpPr/>
            <p:nvPr/>
          </p:nvCxnSpPr>
          <p:spPr>
            <a:xfrm flipV="1">
              <a:off x="8021116" y="5185243"/>
              <a:ext cx="222250" cy="30003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105">
              <a:extLst>
                <a:ext uri="{FF2B5EF4-FFF2-40B4-BE49-F238E27FC236}">
                  <a16:creationId xmlns:a16="http://schemas.microsoft.com/office/drawing/2014/main" id="{69893840-45B4-4ADA-995C-AE3ED20F4E66}"/>
                </a:ext>
              </a:extLst>
            </p:cNvPr>
            <p:cNvCxnSpPr/>
            <p:nvPr/>
          </p:nvCxnSpPr>
          <p:spPr>
            <a:xfrm flipV="1">
              <a:off x="7473428" y="5185243"/>
              <a:ext cx="222250" cy="30003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106">
              <a:extLst>
                <a:ext uri="{FF2B5EF4-FFF2-40B4-BE49-F238E27FC236}">
                  <a16:creationId xmlns:a16="http://schemas.microsoft.com/office/drawing/2014/main" id="{3AF9C7D5-CC1E-46D3-8466-D7B8EB2BA5F0}"/>
                </a:ext>
              </a:extLst>
            </p:cNvPr>
            <p:cNvCxnSpPr/>
            <p:nvPr/>
          </p:nvCxnSpPr>
          <p:spPr>
            <a:xfrm flipV="1">
              <a:off x="6811441" y="5185243"/>
              <a:ext cx="223837" cy="30003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5">
              <a:extLst>
                <a:ext uri="{FF2B5EF4-FFF2-40B4-BE49-F238E27FC236}">
                  <a16:creationId xmlns:a16="http://schemas.microsoft.com/office/drawing/2014/main" id="{BC4CAC1C-B594-49EB-A525-E8ADE3F38A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45192">
              <a:off x="4673078" y="5588468"/>
              <a:ext cx="358775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5">
              <a:extLst>
                <a:ext uri="{FF2B5EF4-FFF2-40B4-BE49-F238E27FC236}">
                  <a16:creationId xmlns:a16="http://schemas.microsoft.com/office/drawing/2014/main" id="{5238643B-4F6A-457B-8EAA-2C32801A1B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6978" y="5393206"/>
              <a:ext cx="358775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6">
              <a:extLst>
                <a:ext uri="{FF2B5EF4-FFF2-40B4-BE49-F238E27FC236}">
                  <a16:creationId xmlns:a16="http://schemas.microsoft.com/office/drawing/2014/main" id="{222E008E-96DA-4667-BAD2-7AFD862140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7391" y="5086818"/>
              <a:ext cx="360362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Oval 114">
              <a:extLst>
                <a:ext uri="{FF2B5EF4-FFF2-40B4-BE49-F238E27FC236}">
                  <a16:creationId xmlns:a16="http://schemas.microsoft.com/office/drawing/2014/main" id="{C6A702E8-93A9-4AE6-8EBE-6DC667414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328" y="5043336"/>
              <a:ext cx="1490663" cy="540990"/>
            </a:xfrm>
            <a:prstGeom prst="ellipse">
              <a:avLst/>
            </a:prstGeom>
            <a:noFill/>
            <a:ln w="12700" cap="sq">
              <a:solidFill>
                <a:srgbClr val="FF6600"/>
              </a:solidFill>
              <a:prstDash val="dash"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000" b="1" i="1">
                <a:latin typeface="Regular Aimsun Medium" panose="02000603040000020003" pitchFamily="50" charset="0"/>
                <a:cs typeface="Calibri" panose="020F0502020204030204" pitchFamily="34" charset="0"/>
              </a:endParaRPr>
            </a:p>
          </p:txBody>
        </p:sp>
        <p:sp>
          <p:nvSpPr>
            <p:cNvPr id="48" name="TextBox 115">
              <a:extLst>
                <a:ext uri="{FF2B5EF4-FFF2-40B4-BE49-F238E27FC236}">
                  <a16:creationId xmlns:a16="http://schemas.microsoft.com/office/drawing/2014/main" id="{87B32595-1CCA-4705-80EA-342182D6AE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503" y="4359743"/>
              <a:ext cx="1226811" cy="326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>
                  <a:solidFill>
                    <a:srgbClr val="FF6600"/>
                  </a:solidFill>
                  <a:latin typeface="Regular Aimsun Medium" panose="02000603040000020003" pitchFamily="50" charset="0"/>
                </a:rPr>
                <a:t>cooperação</a:t>
              </a:r>
            </a:p>
          </p:txBody>
        </p:sp>
        <p:pic>
          <p:nvPicPr>
            <p:cNvPr id="49" name="Picture 8">
              <a:extLst>
                <a:ext uri="{FF2B5EF4-FFF2-40B4-BE49-F238E27FC236}">
                  <a16:creationId xmlns:a16="http://schemas.microsoft.com/office/drawing/2014/main" id="{F867D3A8-3BCC-4DF4-91CD-4A6875EC9C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978" y="5864693"/>
              <a:ext cx="3603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8">
              <a:extLst>
                <a:ext uri="{FF2B5EF4-FFF2-40B4-BE49-F238E27FC236}">
                  <a16:creationId xmlns:a16="http://schemas.microsoft.com/office/drawing/2014/main" id="{B439E0EB-4C76-48E4-B058-972930BA6E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353" y="5110631"/>
              <a:ext cx="36036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8">
              <a:extLst>
                <a:ext uri="{FF2B5EF4-FFF2-40B4-BE49-F238E27FC236}">
                  <a16:creationId xmlns:a16="http://schemas.microsoft.com/office/drawing/2014/main" id="{D8F1835E-ECDB-4EC8-8C40-6D4551C48A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128" y="4797893"/>
              <a:ext cx="3603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8">
              <a:extLst>
                <a:ext uri="{FF2B5EF4-FFF2-40B4-BE49-F238E27FC236}">
                  <a16:creationId xmlns:a16="http://schemas.microsoft.com/office/drawing/2014/main" id="{D4EC1E98-2504-41C5-9B25-C5D8961419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0378" y="4816943"/>
              <a:ext cx="3603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3" name="Straight Arrow Connector 58">
              <a:extLst>
                <a:ext uri="{FF2B5EF4-FFF2-40B4-BE49-F238E27FC236}">
                  <a16:creationId xmlns:a16="http://schemas.microsoft.com/office/drawing/2014/main" id="{D5B3039C-03EC-43F8-AB79-ADB56AE2F64E}"/>
                </a:ext>
              </a:extLst>
            </p:cNvPr>
            <p:cNvCxnSpPr/>
            <p:nvPr/>
          </p:nvCxnSpPr>
          <p:spPr>
            <a:xfrm flipV="1">
              <a:off x="4200003" y="4891556"/>
              <a:ext cx="222250" cy="300037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DC1F42F3-F79C-4D4B-BADE-B3D61BA114B0}"/>
              </a:ext>
            </a:extLst>
          </p:cNvPr>
          <p:cNvGrpSpPr/>
          <p:nvPr/>
        </p:nvGrpSpPr>
        <p:grpSpPr>
          <a:xfrm>
            <a:off x="4493521" y="1393357"/>
            <a:ext cx="4202282" cy="1655111"/>
            <a:chOff x="4493521" y="1393357"/>
            <a:chExt cx="4202282" cy="1655111"/>
          </a:xfrm>
        </p:grpSpPr>
        <p:sp>
          <p:nvSpPr>
            <p:cNvPr id="55" name="TextBox 36">
              <a:extLst>
                <a:ext uri="{FF2B5EF4-FFF2-40B4-BE49-F238E27FC236}">
                  <a16:creationId xmlns:a16="http://schemas.microsoft.com/office/drawing/2014/main" id="{DB24423C-E064-4AF6-9307-4C2E86B912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660214">
              <a:off x="4493521" y="1393357"/>
              <a:ext cx="1151277" cy="44319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Seção</a:t>
              </a:r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553BAF0F-C8C1-4A52-84AC-840FDD39B5FB}"/>
                </a:ext>
              </a:extLst>
            </p:cNvPr>
            <p:cNvGrpSpPr/>
            <p:nvPr/>
          </p:nvGrpSpPr>
          <p:grpSpPr>
            <a:xfrm>
              <a:off x="5352528" y="1753068"/>
              <a:ext cx="3343275" cy="1295400"/>
              <a:chOff x="5352528" y="1753068"/>
              <a:chExt cx="3343275" cy="1295400"/>
            </a:xfrm>
          </p:grpSpPr>
          <p:pic>
            <p:nvPicPr>
              <p:cNvPr id="57" name="Imagen 1">
                <a:extLst>
                  <a:ext uri="{FF2B5EF4-FFF2-40B4-BE49-F238E27FC236}">
                    <a16:creationId xmlns:a16="http://schemas.microsoft.com/office/drawing/2014/main" id="{A2412139-E101-40E7-ACA9-C4ED676859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52528" y="1753068"/>
                <a:ext cx="3343275" cy="1295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13ECBC41-F58D-4BCE-867A-A7D5DA7BB672}"/>
                  </a:ext>
                </a:extLst>
              </p:cNvPr>
              <p:cNvSpPr/>
              <p:nvPr/>
            </p:nvSpPr>
            <p:spPr>
              <a:xfrm>
                <a:off x="5441428" y="1983738"/>
                <a:ext cx="3190875" cy="220181"/>
              </a:xfrm>
              <a:prstGeom prst="rect">
                <a:avLst/>
              </a:prstGeom>
              <a:noFill/>
              <a:ln w="19050">
                <a:solidFill>
                  <a:srgbClr val="1F80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" name="Rectángulo 58">
                <a:extLst>
                  <a:ext uri="{FF2B5EF4-FFF2-40B4-BE49-F238E27FC236}">
                    <a16:creationId xmlns:a16="http://schemas.microsoft.com/office/drawing/2014/main" id="{ED2B0226-2E08-463C-A79D-3EB6472F0328}"/>
                  </a:ext>
                </a:extLst>
              </p:cNvPr>
              <p:cNvSpPr/>
              <p:nvPr/>
            </p:nvSpPr>
            <p:spPr>
              <a:xfrm>
                <a:off x="5450431" y="2222331"/>
                <a:ext cx="3190875" cy="220181"/>
              </a:xfrm>
              <a:prstGeom prst="rect">
                <a:avLst/>
              </a:prstGeom>
              <a:noFill/>
              <a:ln w="19050">
                <a:solidFill>
                  <a:srgbClr val="EF44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4675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mudança de faixa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Mudanças de faixa imprudentes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9D0C84BF-7003-B1E5-C954-DF54E7C84D71}"/>
              </a:ext>
            </a:extLst>
          </p:cNvPr>
          <p:cNvGrpSpPr/>
          <p:nvPr/>
        </p:nvGrpSpPr>
        <p:grpSpPr>
          <a:xfrm>
            <a:off x="1394565" y="1712858"/>
            <a:ext cx="8650068" cy="4770437"/>
            <a:chOff x="1394565" y="1712858"/>
            <a:chExt cx="8650068" cy="4770437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A8FA81CC-BB73-1FE4-B38D-28059EBEFE49}"/>
                </a:ext>
              </a:extLst>
            </p:cNvPr>
            <p:cNvGrpSpPr/>
            <p:nvPr/>
          </p:nvGrpSpPr>
          <p:grpSpPr>
            <a:xfrm>
              <a:off x="2343671" y="4502095"/>
              <a:ext cx="6985000" cy="1981200"/>
              <a:chOff x="2343671" y="4502095"/>
              <a:chExt cx="6985000" cy="1981200"/>
            </a:xfrm>
          </p:grpSpPr>
          <p:sp>
            <p:nvSpPr>
              <p:cNvPr id="45" name="Oval 30728">
                <a:extLst>
                  <a:ext uri="{FF2B5EF4-FFF2-40B4-BE49-F238E27FC236}">
                    <a16:creationId xmlns:a16="http://schemas.microsoft.com/office/drawing/2014/main" id="{ECF78A90-2611-40ED-AB9E-79719CDF3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3896" y="4502095"/>
                <a:ext cx="1638300" cy="1387475"/>
              </a:xfrm>
              <a:prstGeom prst="ellipse">
                <a:avLst/>
              </a:prstGeom>
              <a:solidFill>
                <a:srgbClr val="E29C9A"/>
              </a:solidFill>
              <a:ln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defTabSz="914400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4400">
                  <a:latin typeface="Regular Aimsun Medium" panose="02000603040000020003" pitchFamily="50" charset="0"/>
                </a:endParaRPr>
              </a:p>
            </p:txBody>
          </p:sp>
          <p:cxnSp>
            <p:nvCxnSpPr>
              <p:cNvPr id="46" name="Straight Connector 7">
                <a:extLst>
                  <a:ext uri="{FF2B5EF4-FFF2-40B4-BE49-F238E27FC236}">
                    <a16:creationId xmlns:a16="http://schemas.microsoft.com/office/drawing/2014/main" id="{5E48EC0D-8517-4BAC-B3E9-A88F12B1AA1F}"/>
                  </a:ext>
                </a:extLst>
              </p:cNvPr>
              <p:cNvCxnSpPr/>
              <p:nvPr/>
            </p:nvCxnSpPr>
            <p:spPr>
              <a:xfrm>
                <a:off x="2343671" y="4848170"/>
                <a:ext cx="6985000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47" name="Straight Connector 8">
                <a:extLst>
                  <a:ext uri="{FF2B5EF4-FFF2-40B4-BE49-F238E27FC236}">
                    <a16:creationId xmlns:a16="http://schemas.microsoft.com/office/drawing/2014/main" id="{A7B6CE4F-D99F-419D-872E-7BBEA4B90004}"/>
                  </a:ext>
                </a:extLst>
              </p:cNvPr>
              <p:cNvCxnSpPr/>
              <p:nvPr/>
            </p:nvCxnSpPr>
            <p:spPr>
              <a:xfrm>
                <a:off x="2416696" y="5137095"/>
                <a:ext cx="6840537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headEnd type="none" w="med" len="med"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48" name="Straight Connector 9">
                <a:extLst>
                  <a:ext uri="{FF2B5EF4-FFF2-40B4-BE49-F238E27FC236}">
                    <a16:creationId xmlns:a16="http://schemas.microsoft.com/office/drawing/2014/main" id="{6BA761C8-C70E-46C4-A4B7-8AF3A2BF310F}"/>
                  </a:ext>
                </a:extLst>
              </p:cNvPr>
              <p:cNvCxnSpPr/>
              <p:nvPr/>
            </p:nvCxnSpPr>
            <p:spPr>
              <a:xfrm>
                <a:off x="2424633" y="5711770"/>
                <a:ext cx="6904038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49" name="Straight Connector 10">
                <a:extLst>
                  <a:ext uri="{FF2B5EF4-FFF2-40B4-BE49-F238E27FC236}">
                    <a16:creationId xmlns:a16="http://schemas.microsoft.com/office/drawing/2014/main" id="{629A138F-1EE7-47C3-A381-111A96A2BCE2}"/>
                  </a:ext>
                </a:extLst>
              </p:cNvPr>
              <p:cNvCxnSpPr/>
              <p:nvPr/>
            </p:nvCxnSpPr>
            <p:spPr>
              <a:xfrm>
                <a:off x="2424633" y="5424433"/>
                <a:ext cx="6832600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headEnd type="none" w="med" len="med"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pic>
            <p:nvPicPr>
              <p:cNvPr id="50" name="Picture 6">
                <a:extLst>
                  <a:ext uri="{FF2B5EF4-FFF2-40B4-BE49-F238E27FC236}">
                    <a16:creationId xmlns:a16="http://schemas.microsoft.com/office/drawing/2014/main" id="{2E7E57E0-CECD-4BEE-BA3C-AAB1C4B517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2821" y="5478408"/>
                <a:ext cx="360362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" name="Picture 8">
                <a:extLst>
                  <a:ext uri="{FF2B5EF4-FFF2-40B4-BE49-F238E27FC236}">
                    <a16:creationId xmlns:a16="http://schemas.microsoft.com/office/drawing/2014/main" id="{891F3A5E-8596-4CA9-8853-84EF49F165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7033" y="5191070"/>
                <a:ext cx="360363" cy="195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" name="Picture 8">
                <a:extLst>
                  <a:ext uri="{FF2B5EF4-FFF2-40B4-BE49-F238E27FC236}">
                    <a16:creationId xmlns:a16="http://schemas.microsoft.com/office/drawing/2014/main" id="{94CBBD1B-A750-4679-B568-45F94CDA6E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91621" y="5199008"/>
                <a:ext cx="358775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" name="Down Arrow 34">
                <a:extLst>
                  <a:ext uri="{FF2B5EF4-FFF2-40B4-BE49-F238E27FC236}">
                    <a16:creationId xmlns:a16="http://schemas.microsoft.com/office/drawing/2014/main" id="{8A5D61BA-3D7C-47AD-B3EB-B341888D8B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4437583" y="5218058"/>
                <a:ext cx="360363" cy="214312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rgbClr val="E29C9A"/>
              </a:solidFill>
              <a:ln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defTabSz="914400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4400">
                  <a:latin typeface="Regular Aimsun Medium" panose="02000603040000020003" pitchFamily="50" charset="0"/>
                </a:endParaRPr>
              </a:p>
            </p:txBody>
          </p:sp>
          <p:cxnSp>
            <p:nvCxnSpPr>
              <p:cNvPr id="56" name="Straight Arrow Connector 28">
                <a:extLst>
                  <a:ext uri="{FF2B5EF4-FFF2-40B4-BE49-F238E27FC236}">
                    <a16:creationId xmlns:a16="http://schemas.microsoft.com/office/drawing/2014/main" id="{24D589C1-7DE6-4F3D-B7D1-A1893D883B0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4334396" y="5016445"/>
                <a:ext cx="638175" cy="0"/>
              </a:xfrm>
              <a:prstGeom prst="straightConnector1">
                <a:avLst/>
              </a:prstGeom>
              <a:noFill/>
              <a:ln w="12700" cap="sq" algn="ctr">
                <a:solidFill>
                  <a:srgbClr val="FF0000"/>
                </a:solidFill>
                <a:miter lim="800000"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57" name="Picture 8">
                <a:extLst>
                  <a:ext uri="{FF2B5EF4-FFF2-40B4-BE49-F238E27FC236}">
                    <a16:creationId xmlns:a16="http://schemas.microsoft.com/office/drawing/2014/main" id="{BB273762-70F2-4CC1-9383-6F8C981265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85046" y="5189483"/>
                <a:ext cx="358775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" name="Picture 8">
                <a:extLst>
                  <a:ext uri="{FF2B5EF4-FFF2-40B4-BE49-F238E27FC236}">
                    <a16:creationId xmlns:a16="http://schemas.microsoft.com/office/drawing/2014/main" id="{2FC51A09-0E42-4FD9-AAD8-D8383C4DA7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4433" y="5481583"/>
                <a:ext cx="360363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9" name="Picture 8">
                <a:extLst>
                  <a:ext uri="{FF2B5EF4-FFF2-40B4-BE49-F238E27FC236}">
                    <a16:creationId xmlns:a16="http://schemas.microsoft.com/office/drawing/2014/main" id="{8882593D-1DC7-488B-B31D-15D34F1199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2108" y="5470470"/>
                <a:ext cx="360363" cy="195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" name="Picture 8">
                <a:extLst>
                  <a:ext uri="{FF2B5EF4-FFF2-40B4-BE49-F238E27FC236}">
                    <a16:creationId xmlns:a16="http://schemas.microsoft.com/office/drawing/2014/main" id="{0F498CEF-CBAE-4021-BB7B-4724AFE4AD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88258" y="4919608"/>
                <a:ext cx="358775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" name="Picture 8">
                <a:extLst>
                  <a:ext uri="{FF2B5EF4-FFF2-40B4-BE49-F238E27FC236}">
                    <a16:creationId xmlns:a16="http://schemas.microsoft.com/office/drawing/2014/main" id="{BEE524A8-03BD-4A99-836D-A9C5835A1D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5133" y="4910083"/>
                <a:ext cx="360363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TextBox 30725">
                <a:extLst>
                  <a:ext uri="{FF2B5EF4-FFF2-40B4-BE49-F238E27FC236}">
                    <a16:creationId xmlns:a16="http://schemas.microsoft.com/office/drawing/2014/main" id="{36C536E2-0736-4DFB-8995-F5AD691828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26433" y="5702245"/>
                <a:ext cx="976549" cy="2970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400" i="1">
                    <a:latin typeface="Regular Aimsun Medium" panose="02000603040000020003" pitchFamily="50" charset="0"/>
                    <a:cs typeface="Calibri" panose="020F0502020204030204" pitchFamily="34" charset="0"/>
                  </a:rPr>
                  <a:t>Imprudente</a:t>
                </a:r>
              </a:p>
            </p:txBody>
          </p:sp>
          <p:cxnSp>
            <p:nvCxnSpPr>
              <p:cNvPr id="63" name="Straight Arrow Connector 30727">
                <a:extLst>
                  <a:ext uri="{FF2B5EF4-FFF2-40B4-BE49-F238E27FC236}">
                    <a16:creationId xmlns:a16="http://schemas.microsoft.com/office/drawing/2014/main" id="{411EC36E-F4B8-4AF3-A6B4-805EAC76A8F4}"/>
                  </a:ext>
                </a:extLst>
              </p:cNvPr>
              <p:cNvCxnSpPr>
                <a:cxnSpLocks noChangeShapeType="1"/>
                <a:endCxn id="64" idx="0"/>
              </p:cNvCxnSpPr>
              <p:nvPr/>
            </p:nvCxnSpPr>
            <p:spPr bwMode="auto">
              <a:xfrm flipH="1">
                <a:off x="3570808" y="5470470"/>
                <a:ext cx="457200" cy="704850"/>
              </a:xfrm>
              <a:prstGeom prst="straightConnector1">
                <a:avLst/>
              </a:prstGeom>
              <a:noFill/>
              <a:ln w="12700" cap="sq" algn="ctr">
                <a:solidFill>
                  <a:schemeClr val="tx1"/>
                </a:solidFill>
                <a:miter lim="800000"/>
                <a:headEnd type="none" w="sm" len="sm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" name="TextBox 49">
                <a:extLst>
                  <a:ext uri="{FF2B5EF4-FFF2-40B4-BE49-F238E27FC236}">
                    <a16:creationId xmlns:a16="http://schemas.microsoft.com/office/drawing/2014/main" id="{F2756EF0-3B15-4A57-A0D0-DC7B9E4754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81846" y="6175320"/>
                <a:ext cx="1177925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400" i="1" dirty="0">
                    <a:latin typeface="Regular Aimsun Medium" panose="02000603040000020003" pitchFamily="50" charset="0"/>
                    <a:cs typeface="Calibri" panose="020F0502020204030204" pitchFamily="34" charset="0"/>
                  </a:rPr>
                  <a:t>Sensibilidade = 2</a:t>
                </a:r>
              </a:p>
            </p:txBody>
          </p:sp>
          <p:pic>
            <p:nvPicPr>
              <p:cNvPr id="65" name="Picture 6">
                <a:extLst>
                  <a:ext uri="{FF2B5EF4-FFF2-40B4-BE49-F238E27FC236}">
                    <a16:creationId xmlns:a16="http://schemas.microsoft.com/office/drawing/2014/main" id="{EE40B875-9442-4588-BFDD-58C4289EDD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88858" y="5191070"/>
                <a:ext cx="360363" cy="195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" name="Picture 8">
                <a:extLst>
                  <a:ext uri="{FF2B5EF4-FFF2-40B4-BE49-F238E27FC236}">
                    <a16:creationId xmlns:a16="http://schemas.microsoft.com/office/drawing/2014/main" id="{5EFE033F-4B16-45F4-A54F-AF36D14346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9921" y="5183133"/>
                <a:ext cx="360362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" name="Picture 8">
                <a:extLst>
                  <a:ext uri="{FF2B5EF4-FFF2-40B4-BE49-F238E27FC236}">
                    <a16:creationId xmlns:a16="http://schemas.microsoft.com/office/drawing/2014/main" id="{B9C02B76-2FB1-404E-AB68-A258B0C067D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07971" y="5189483"/>
                <a:ext cx="360362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8" name="Picture 8">
                <a:extLst>
                  <a:ext uri="{FF2B5EF4-FFF2-40B4-BE49-F238E27FC236}">
                    <a16:creationId xmlns:a16="http://schemas.microsoft.com/office/drawing/2014/main" id="{9944F869-147C-4DBE-90F0-F11FC92279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03046" y="5191070"/>
                <a:ext cx="358775" cy="195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" name="Picture 8">
                <a:extLst>
                  <a:ext uri="{FF2B5EF4-FFF2-40B4-BE49-F238E27FC236}">
                    <a16:creationId xmlns:a16="http://schemas.microsoft.com/office/drawing/2014/main" id="{B05D1B8C-6444-4059-9972-D872AED474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41146" y="5464120"/>
                <a:ext cx="358775" cy="195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0" name="Picture 8">
                <a:extLst>
                  <a:ext uri="{FF2B5EF4-FFF2-40B4-BE49-F238E27FC236}">
                    <a16:creationId xmlns:a16="http://schemas.microsoft.com/office/drawing/2014/main" id="{EF8DE1CC-195D-4BFB-A46E-5A4932DD90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79183" y="5470470"/>
                <a:ext cx="360363" cy="195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" name="Picture 8">
                <a:extLst>
                  <a:ext uri="{FF2B5EF4-FFF2-40B4-BE49-F238E27FC236}">
                    <a16:creationId xmlns:a16="http://schemas.microsoft.com/office/drawing/2014/main" id="{70874F20-B15A-428A-89F2-DA2A764543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80858" y="4919608"/>
                <a:ext cx="360363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" name="Picture 8">
                <a:extLst>
                  <a:ext uri="{FF2B5EF4-FFF2-40B4-BE49-F238E27FC236}">
                    <a16:creationId xmlns:a16="http://schemas.microsoft.com/office/drawing/2014/main" id="{5DD946DF-57C7-4771-A72D-1F67F80085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80783" y="4910083"/>
                <a:ext cx="360363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" name="TextBox 30729">
                <a:extLst>
                  <a:ext uri="{FF2B5EF4-FFF2-40B4-BE49-F238E27FC236}">
                    <a16:creationId xmlns:a16="http://schemas.microsoft.com/office/drawing/2014/main" id="{D9E21C17-CBC1-4C8E-BCDF-605E7CE2F1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23508" y="6061020"/>
                <a:ext cx="2143728" cy="326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600" i="1">
                    <a:latin typeface="Regular Aimsun Medium" panose="02000603040000020003" pitchFamily="50" charset="0"/>
                    <a:cs typeface="Calibri" panose="020F0502020204030204" pitchFamily="34" charset="0"/>
                  </a:rPr>
                  <a:t>Possível frenagem</a:t>
                </a:r>
              </a:p>
            </p:txBody>
          </p:sp>
          <p:cxnSp>
            <p:nvCxnSpPr>
              <p:cNvPr id="74" name="Straight Connector 30731">
                <a:extLst>
                  <a:ext uri="{FF2B5EF4-FFF2-40B4-BE49-F238E27FC236}">
                    <a16:creationId xmlns:a16="http://schemas.microsoft.com/office/drawing/2014/main" id="{69B34A07-67D6-4A9F-AD44-24E7973949E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521846" y="4594170"/>
                <a:ext cx="628650" cy="1752600"/>
              </a:xfrm>
              <a:prstGeom prst="line">
                <a:avLst/>
              </a:prstGeom>
              <a:noFill/>
              <a:ln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C11D8C74-ACF3-3D1E-53F4-45B55334D4D6}"/>
                </a:ext>
              </a:extLst>
            </p:cNvPr>
            <p:cNvGrpSpPr/>
            <p:nvPr/>
          </p:nvGrpSpPr>
          <p:grpSpPr>
            <a:xfrm>
              <a:off x="1394565" y="1712858"/>
              <a:ext cx="8634193" cy="793750"/>
              <a:chOff x="1394565" y="1712858"/>
              <a:chExt cx="8634193" cy="793750"/>
            </a:xfrm>
          </p:grpSpPr>
          <p:cxnSp>
            <p:nvCxnSpPr>
              <p:cNvPr id="53" name="Straight Arrow Connector 3">
                <a:extLst>
                  <a:ext uri="{FF2B5EF4-FFF2-40B4-BE49-F238E27FC236}">
                    <a16:creationId xmlns:a16="http://schemas.microsoft.com/office/drawing/2014/main" id="{DB640F2A-FF3B-499E-8769-88C23321803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199808" y="2062108"/>
                <a:ext cx="555625" cy="0"/>
              </a:xfrm>
              <a:prstGeom prst="straightConnector1">
                <a:avLst/>
              </a:prstGeom>
              <a:noFill/>
              <a:ln w="12700" cap="sq" algn="ctr">
                <a:solidFill>
                  <a:schemeClr val="tx1"/>
                </a:solidFill>
                <a:miter lim="800000"/>
                <a:headEnd type="none" w="sm" len="sm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4" name="TextBox 30">
                <a:extLst>
                  <a:ext uri="{FF2B5EF4-FFF2-40B4-BE49-F238E27FC236}">
                    <a16:creationId xmlns:a16="http://schemas.microsoft.com/office/drawing/2014/main" id="{5754B069-9309-4CE8-BD2D-9831FECF15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61571" y="1712858"/>
                <a:ext cx="4167187" cy="793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600" dirty="0">
                    <a:latin typeface="Regular Aimsun Medium" panose="02000603040000020003" pitchFamily="50" charset="0"/>
                    <a:cs typeface="Calibri" panose="020F0502020204030204" pitchFamily="34" charset="0"/>
                  </a:rPr>
                  <a:t>Indica que esse tipo de veículo pode mudar de faixa sem haver brecha. Isso pode causar forte desaceleração nos veículos atrás</a:t>
                </a:r>
              </a:p>
            </p:txBody>
          </p:sp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7FBF3256-A745-6510-BD5C-FB6ABB274808}"/>
                  </a:ext>
                </a:extLst>
              </p:cNvPr>
              <p:cNvGrpSpPr/>
              <p:nvPr/>
            </p:nvGrpSpPr>
            <p:grpSpPr>
              <a:xfrm>
                <a:off x="1394565" y="1839715"/>
                <a:ext cx="3762911" cy="443198"/>
                <a:chOff x="1394565" y="1839715"/>
                <a:chExt cx="3762911" cy="443198"/>
              </a:xfrm>
            </p:grpSpPr>
            <p:sp>
              <p:nvSpPr>
                <p:cNvPr id="78" name="TextBox 38">
                  <a:extLst>
                    <a:ext uri="{FF2B5EF4-FFF2-40B4-BE49-F238E27FC236}">
                      <a16:creationId xmlns:a16="http://schemas.microsoft.com/office/drawing/2014/main" id="{077131B9-0118-413D-B2A4-981AD62484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0660214">
                  <a:off x="1394565" y="1839715"/>
                  <a:ext cx="1799788" cy="44319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5000"/>
                    </a:lnSpc>
                    <a:spcBef>
                      <a:spcPct val="0"/>
                    </a:spcBef>
                    <a:buClr>
                      <a:srgbClr val="000000"/>
                    </a:buClr>
                    <a:buFont typeface="Times New Roman" panose="02020603050405020304" pitchFamily="18" charset="0"/>
                    <a:buNone/>
                  </a:pPr>
                  <a:r>
                    <a:rPr lang="en-US" altLang="en-US" sz="2400" i="1" dirty="0">
                      <a:latin typeface="Regular Aimsun Medium" panose="02000603040000020003" pitchFamily="50" charset="0"/>
                      <a:cs typeface="Calibri" panose="020F0502020204030204" pitchFamily="34" charset="0"/>
                    </a:rPr>
                    <a:t>Tipo veic.</a:t>
                  </a:r>
                </a:p>
              </p:txBody>
            </p:sp>
            <p:pic>
              <p:nvPicPr>
                <p:cNvPr id="7" name="Imagen 6">
                  <a:extLst>
                    <a:ext uri="{FF2B5EF4-FFF2-40B4-BE49-F238E27FC236}">
                      <a16:creationId xmlns:a16="http://schemas.microsoft.com/office/drawing/2014/main" id="{E8897298-6864-51CA-EBC4-7005BCCBF8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56210" y="1905171"/>
                  <a:ext cx="1901266" cy="22982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9C721E7F-2C55-61FB-5790-1E6E61127EE1}"/>
                </a:ext>
              </a:extLst>
            </p:cNvPr>
            <p:cNvGrpSpPr/>
            <p:nvPr/>
          </p:nvGrpSpPr>
          <p:grpSpPr>
            <a:xfrm>
              <a:off x="2123070" y="3207401"/>
              <a:ext cx="7921563" cy="882621"/>
              <a:chOff x="2123070" y="3207401"/>
              <a:chExt cx="7921563" cy="882621"/>
            </a:xfrm>
          </p:grpSpPr>
          <p:cxnSp>
            <p:nvCxnSpPr>
              <p:cNvPr id="76" name="Straight Arrow Connector 3">
                <a:extLst>
                  <a:ext uri="{FF2B5EF4-FFF2-40B4-BE49-F238E27FC236}">
                    <a16:creationId xmlns:a16="http://schemas.microsoft.com/office/drawing/2014/main" id="{41E4AD35-B09C-4C2A-B4AA-B37925FA50E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283200" y="3655958"/>
                <a:ext cx="494007" cy="0"/>
              </a:xfrm>
              <a:prstGeom prst="straightConnector1">
                <a:avLst/>
              </a:prstGeom>
              <a:noFill/>
              <a:ln w="12700" cap="sq" algn="ctr">
                <a:solidFill>
                  <a:schemeClr val="tx1"/>
                </a:solidFill>
                <a:miter lim="800000"/>
                <a:headEnd type="none" w="sm" len="sm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7" name="TextBox 30">
                <a:extLst>
                  <a:ext uri="{FF2B5EF4-FFF2-40B4-BE49-F238E27FC236}">
                    <a16:creationId xmlns:a16="http://schemas.microsoft.com/office/drawing/2014/main" id="{E3BD8E43-FF8B-4583-8DC8-056AAD1ADE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77446" y="3295958"/>
                <a:ext cx="4167187" cy="7940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600" dirty="0">
                    <a:latin typeface="Regular Aimsun Medium" panose="02000603040000020003" pitchFamily="50" charset="0"/>
                    <a:cs typeface="Calibri" panose="020F0502020204030204" pitchFamily="34" charset="0"/>
                  </a:rPr>
                  <a:t>Veículos podem entrar em brechas curtas demais. O veículo que muda de faixa, ou o que o segue, freará conforme a intensidade de frenagem</a:t>
                </a:r>
              </a:p>
            </p:txBody>
          </p:sp>
          <p:grpSp>
            <p:nvGrpSpPr>
              <p:cNvPr id="16" name="Grupo 15">
                <a:extLst>
                  <a:ext uri="{FF2B5EF4-FFF2-40B4-BE49-F238E27FC236}">
                    <a16:creationId xmlns:a16="http://schemas.microsoft.com/office/drawing/2014/main" id="{CBF87F56-DBD3-FE61-3D6F-C01D333196EB}"/>
                  </a:ext>
                </a:extLst>
              </p:cNvPr>
              <p:cNvGrpSpPr/>
              <p:nvPr/>
            </p:nvGrpSpPr>
            <p:grpSpPr>
              <a:xfrm>
                <a:off x="2123070" y="3207401"/>
                <a:ext cx="3070694" cy="553191"/>
                <a:chOff x="2123070" y="3207401"/>
                <a:chExt cx="3070694" cy="553191"/>
              </a:xfrm>
            </p:grpSpPr>
            <p:sp>
              <p:nvSpPr>
                <p:cNvPr id="75" name="TextBox 39">
                  <a:extLst>
                    <a:ext uri="{FF2B5EF4-FFF2-40B4-BE49-F238E27FC236}">
                      <a16:creationId xmlns:a16="http://schemas.microsoft.com/office/drawing/2014/main" id="{2EC1E49A-BF65-4A49-8D54-01E0580C3E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0660214">
                  <a:off x="2123070" y="3207401"/>
                  <a:ext cx="1151277" cy="44319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5000"/>
                    </a:lnSpc>
                    <a:spcBef>
                      <a:spcPct val="0"/>
                    </a:spcBef>
                    <a:buClr>
                      <a:srgbClr val="000000"/>
                    </a:buClr>
                    <a:buFont typeface="Times New Roman" panose="02020603050405020304" pitchFamily="18" charset="0"/>
                    <a:buNone/>
                  </a:pPr>
                  <a:r>
                    <a:rPr lang="en-US" altLang="en-US" sz="2400" i="1" dirty="0">
                      <a:latin typeface="Regular Aimsun Medium" panose="02000603040000020003" pitchFamily="50" charset="0"/>
                      <a:cs typeface="Calibri" panose="020F0502020204030204" pitchFamily="34" charset="0"/>
                    </a:rPr>
                    <a:t>Seção</a:t>
                  </a:r>
                </a:p>
              </p:txBody>
            </p:sp>
            <p:pic>
              <p:nvPicPr>
                <p:cNvPr id="10" name="Imagen 9">
                  <a:extLst>
                    <a:ext uri="{FF2B5EF4-FFF2-40B4-BE49-F238E27FC236}">
                      <a16:creationId xmlns:a16="http://schemas.microsoft.com/office/drawing/2014/main" id="{D217FD07-C59E-C336-A8DA-0116A888D8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92498" y="3530768"/>
                  <a:ext cx="1901266" cy="229824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82029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aceitação de brechas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Determina a decisão de cruzar</a:t>
            </a:r>
          </a:p>
          <a:p>
            <a:r>
              <a:rPr lang="en-GB" dirty="0"/>
              <a:t>Aplicado a Dê a preferência e Pare</a:t>
            </a:r>
          </a:p>
          <a:p>
            <a:r>
              <a:rPr lang="en-GB" dirty="0"/>
              <a:t>Parâmetros: </a:t>
            </a:r>
          </a:p>
          <a:p>
            <a:endParaRPr lang="en-US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750F7B6D-F572-47FB-8C1F-BAA439C13F9B}"/>
              </a:ext>
            </a:extLst>
          </p:cNvPr>
          <p:cNvGrpSpPr/>
          <p:nvPr/>
        </p:nvGrpSpPr>
        <p:grpSpPr>
          <a:xfrm>
            <a:off x="6949025" y="3474023"/>
            <a:ext cx="3490802" cy="2849152"/>
            <a:chOff x="6949025" y="3474023"/>
            <a:chExt cx="3490802" cy="2849152"/>
          </a:xfrm>
        </p:grpSpPr>
        <p:sp>
          <p:nvSpPr>
            <p:cNvPr id="10" name="Oval 26644">
              <a:extLst>
                <a:ext uri="{FF2B5EF4-FFF2-40B4-BE49-F238E27FC236}">
                  <a16:creationId xmlns:a16="http://schemas.microsoft.com/office/drawing/2014/main" id="{7C431874-001B-429F-A0D7-1B8B0B91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7524" y="3922907"/>
              <a:ext cx="203571" cy="211413"/>
            </a:xfrm>
            <a:prstGeom prst="ellipse">
              <a:avLst/>
            </a:prstGeom>
            <a:solidFill>
              <a:srgbClr val="FFC401"/>
            </a:solidFill>
            <a:ln>
              <a:noFill/>
            </a:ln>
          </p:spPr>
          <p:txBody>
            <a:bodyPr wrap="squar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s-ES" altLang="en-US" sz="2000" b="1" i="1">
                <a:latin typeface="Regular Aimsun Medium" panose="02000603040000020003" pitchFamily="50" charset="0"/>
                <a:cs typeface="Calibri" panose="020F0502020204030204" pitchFamily="34" charset="0"/>
              </a:endParaRPr>
            </a:p>
          </p:txBody>
        </p:sp>
        <p:grpSp>
          <p:nvGrpSpPr>
            <p:cNvPr id="11" name="Grupo 47">
              <a:extLst>
                <a:ext uri="{FF2B5EF4-FFF2-40B4-BE49-F238E27FC236}">
                  <a16:creationId xmlns:a16="http://schemas.microsoft.com/office/drawing/2014/main" id="{960F0075-3241-4A0F-AD98-46B8B05D54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49025" y="3474023"/>
              <a:ext cx="3490802" cy="2849152"/>
              <a:chOff x="4596144" y="3062288"/>
              <a:chExt cx="3943045" cy="3074634"/>
            </a:xfrm>
          </p:grpSpPr>
          <p:sp>
            <p:nvSpPr>
              <p:cNvPr id="12" name="Rectangle 50">
                <a:extLst>
                  <a:ext uri="{FF2B5EF4-FFF2-40B4-BE49-F238E27FC236}">
                    <a16:creationId xmlns:a16="http://schemas.microsoft.com/office/drawing/2014/main" id="{E7107280-4159-42A4-8F6B-1177D01D9CA9}"/>
                  </a:ext>
                </a:extLst>
              </p:cNvPr>
              <p:cNvSpPr/>
              <p:nvPr/>
            </p:nvSpPr>
            <p:spPr bwMode="auto">
              <a:xfrm rot="16200000">
                <a:off x="6414215" y="2664504"/>
                <a:ext cx="388491" cy="199253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square" anchor="ctr">
                <a:spAutoFit/>
              </a:bodyPr>
              <a:lstStyle/>
              <a:p>
                <a:pPr algn="ctr" eaLnBrk="1" hangingPunct="1">
                  <a:lnSpc>
                    <a:spcPct val="95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 sz="2000" b="1" i="1" dirty="0" err="1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endParaRPr>
              </a:p>
            </p:txBody>
          </p:sp>
          <p:sp>
            <p:nvSpPr>
              <p:cNvPr id="13" name="Rectangle 26637">
                <a:extLst>
                  <a:ext uri="{FF2B5EF4-FFF2-40B4-BE49-F238E27FC236}">
                    <a16:creationId xmlns:a16="http://schemas.microsoft.com/office/drawing/2014/main" id="{DB6B6715-8BC7-43BD-B8F1-B3801A241847}"/>
                  </a:ext>
                </a:extLst>
              </p:cNvPr>
              <p:cNvSpPr/>
              <p:nvPr/>
            </p:nvSpPr>
            <p:spPr bwMode="auto">
              <a:xfrm>
                <a:off x="7605785" y="3853859"/>
                <a:ext cx="421357" cy="2020150"/>
              </a:xfrm>
              <a:prstGeom prst="rect">
                <a:avLst/>
              </a:prstGeom>
              <a:solidFill>
                <a:srgbClr val="CC99FF"/>
              </a:solidFill>
              <a:ln w="12700" cap="sq">
                <a:solidFill>
                  <a:schemeClr val="accent2">
                    <a:lumMod val="40000"/>
                    <a:lumOff val="60000"/>
                  </a:schemeClr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square" anchor="ctr">
                <a:spAutoFit/>
              </a:bodyPr>
              <a:lstStyle/>
              <a:p>
                <a:pPr algn="ctr" eaLnBrk="1" hangingPunct="1">
                  <a:lnSpc>
                    <a:spcPct val="95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 sz="2000" b="1" i="1" dirty="0" err="1">
                  <a:solidFill>
                    <a:schemeClr val="tx1"/>
                  </a:solidFill>
                  <a:latin typeface="Regular Aimsun Medium" panose="02000603040000020003" pitchFamily="50" charset="0"/>
                  <a:cs typeface="Calibri" pitchFamily="34" charset="0"/>
                </a:endParaRPr>
              </a:p>
            </p:txBody>
          </p:sp>
          <p:cxnSp>
            <p:nvCxnSpPr>
              <p:cNvPr id="14" name="Straight Connector 21">
                <a:extLst>
                  <a:ext uri="{FF2B5EF4-FFF2-40B4-BE49-F238E27FC236}">
                    <a16:creationId xmlns:a16="http://schemas.microsoft.com/office/drawing/2014/main" id="{6CCCC251-7899-4020-9F57-63159E91B805}"/>
                  </a:ext>
                </a:extLst>
              </p:cNvPr>
              <p:cNvCxnSpPr/>
              <p:nvPr/>
            </p:nvCxnSpPr>
            <p:spPr>
              <a:xfrm>
                <a:off x="7596781" y="3860609"/>
                <a:ext cx="0" cy="2201379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5" name="Straight Connector 24">
                <a:extLst>
                  <a:ext uri="{FF2B5EF4-FFF2-40B4-BE49-F238E27FC236}">
                    <a16:creationId xmlns:a16="http://schemas.microsoft.com/office/drawing/2014/main" id="{13A347DC-685A-47F7-98C2-CAB72EC73760}"/>
                  </a:ext>
                </a:extLst>
              </p:cNvPr>
              <p:cNvCxnSpPr/>
              <p:nvPr/>
            </p:nvCxnSpPr>
            <p:spPr>
              <a:xfrm>
                <a:off x="8027141" y="3860609"/>
                <a:ext cx="0" cy="2201379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6" name="Straight Connector 25">
                <a:extLst>
                  <a:ext uri="{FF2B5EF4-FFF2-40B4-BE49-F238E27FC236}">
                    <a16:creationId xmlns:a16="http://schemas.microsoft.com/office/drawing/2014/main" id="{B8E77D06-B7C4-4513-B9C5-FE727C6604FB}"/>
                  </a:ext>
                </a:extLst>
              </p:cNvPr>
              <p:cNvCxnSpPr/>
              <p:nvPr/>
            </p:nvCxnSpPr>
            <p:spPr>
              <a:xfrm flipH="1">
                <a:off x="5003865" y="3860609"/>
                <a:ext cx="2592916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7" name="Straight Connector 28">
                <a:extLst>
                  <a:ext uri="{FF2B5EF4-FFF2-40B4-BE49-F238E27FC236}">
                    <a16:creationId xmlns:a16="http://schemas.microsoft.com/office/drawing/2014/main" id="{87363E2C-B75C-4C01-A60E-125747A3A99F}"/>
                  </a:ext>
                </a:extLst>
              </p:cNvPr>
              <p:cNvCxnSpPr/>
              <p:nvPr/>
            </p:nvCxnSpPr>
            <p:spPr>
              <a:xfrm flipH="1">
                <a:off x="5003865" y="3459736"/>
                <a:ext cx="3528948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8" name="Straight Connector 30">
                <a:extLst>
                  <a:ext uri="{FF2B5EF4-FFF2-40B4-BE49-F238E27FC236}">
                    <a16:creationId xmlns:a16="http://schemas.microsoft.com/office/drawing/2014/main" id="{BCD8593D-73AC-4BDD-AE1F-2A50834C7BF8}"/>
                  </a:ext>
                </a:extLst>
              </p:cNvPr>
              <p:cNvCxnSpPr/>
              <p:nvPr/>
            </p:nvCxnSpPr>
            <p:spPr>
              <a:xfrm flipH="1">
                <a:off x="8027141" y="3857183"/>
                <a:ext cx="505672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19" name="Isosceles Triangle 26623">
                <a:extLst>
                  <a:ext uri="{FF2B5EF4-FFF2-40B4-BE49-F238E27FC236}">
                    <a16:creationId xmlns:a16="http://schemas.microsoft.com/office/drawing/2014/main" id="{31EE29E6-8051-4277-A1F1-638C9A4F2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8114595" y="3983524"/>
                <a:ext cx="252596" cy="234095"/>
              </a:xfrm>
              <a:prstGeom prst="triangle">
                <a:avLst>
                  <a:gd name="adj" fmla="val 50000"/>
                </a:avLst>
              </a:prstGeom>
              <a:noFill/>
              <a:ln w="38100" cap="sq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endParaRPr lang="es-ES" altLang="en-US" sz="2000" b="1" i="1" dirty="0">
                  <a:latin typeface="Regular Aimsun Medium" panose="02000603040000020003" pitchFamily="50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20" name="Picture 5">
                <a:extLst>
                  <a:ext uri="{FF2B5EF4-FFF2-40B4-BE49-F238E27FC236}">
                    <a16:creationId xmlns:a16="http://schemas.microsoft.com/office/drawing/2014/main" id="{F2CFDA15-CD38-4F28-9445-EA25B8EE0A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40650" y="5041900"/>
                <a:ext cx="195263" cy="358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6">
                <a:extLst>
                  <a:ext uri="{FF2B5EF4-FFF2-40B4-BE49-F238E27FC236}">
                    <a16:creationId xmlns:a16="http://schemas.microsoft.com/office/drawing/2014/main" id="{6F8DFC16-F3F3-49D4-8DF6-C0425E00E7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91238" y="3573463"/>
                <a:ext cx="358775" cy="19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2" name="Straight Connector 26629">
                <a:extLst>
                  <a:ext uri="{FF2B5EF4-FFF2-40B4-BE49-F238E27FC236}">
                    <a16:creationId xmlns:a16="http://schemas.microsoft.com/office/drawing/2014/main" id="{F06AA59E-89F8-4ABC-BA3C-36D1DCCCD0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834958" y="3744316"/>
                <a:ext cx="3323" cy="1282018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23" name="Straight Arrow Connector 43">
                <a:extLst>
                  <a:ext uri="{FF2B5EF4-FFF2-40B4-BE49-F238E27FC236}">
                    <a16:creationId xmlns:a16="http://schemas.microsoft.com/office/drawing/2014/main" id="{4F8653AC-964C-4C40-85CB-97BC3C9BE3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58939" y="3672164"/>
                <a:ext cx="1260581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24" name="TextBox 60">
                <a:extLst>
                  <a:ext uri="{FF2B5EF4-FFF2-40B4-BE49-F238E27FC236}">
                    <a16:creationId xmlns:a16="http://schemas.microsoft.com/office/drawing/2014/main" id="{3B7B20D8-6F40-4E51-B9F4-AB6EEE8989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64533" y="5532438"/>
                <a:ext cx="1907512" cy="604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600" dirty="0">
                    <a:latin typeface="Regular Aimsun Medium" panose="02000603040000020003" pitchFamily="50" charset="0"/>
                  </a:rPr>
                  <a:t>Dist. de visibilidade</a:t>
                </a:r>
              </a:p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600" dirty="0">
                    <a:latin typeface="Regular Aimsun Medium" panose="02000603040000020003" pitchFamily="50" charset="0"/>
                  </a:rPr>
                  <a:t>Dê a preferência</a:t>
                </a:r>
              </a:p>
            </p:txBody>
          </p:sp>
          <p:cxnSp>
            <p:nvCxnSpPr>
              <p:cNvPr id="25" name="Straight Arrow Connector 26646">
                <a:extLst>
                  <a:ext uri="{FF2B5EF4-FFF2-40B4-BE49-F238E27FC236}">
                    <a16:creationId xmlns:a16="http://schemas.microsoft.com/office/drawing/2014/main" id="{7A8CF10E-1B5A-47BE-83FB-62CE145A651F}"/>
                  </a:ext>
                </a:extLst>
              </p:cNvPr>
              <p:cNvCxnSpPr/>
              <p:nvPr/>
            </p:nvCxnSpPr>
            <p:spPr>
              <a:xfrm>
                <a:off x="7089315" y="5876970"/>
                <a:ext cx="507466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26" name="TextBox 63">
                <a:extLst>
                  <a:ext uri="{FF2B5EF4-FFF2-40B4-BE49-F238E27FC236}">
                    <a16:creationId xmlns:a16="http://schemas.microsoft.com/office/drawing/2014/main" id="{1960AFB5-7292-4F4B-B1A0-F57AF67DF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96144" y="4221164"/>
                <a:ext cx="1907512" cy="604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600" dirty="0">
                    <a:latin typeface="Regular Aimsun Medium" panose="02000603040000020003" pitchFamily="50" charset="0"/>
                  </a:rPr>
                  <a:t>Dist. de visibilidade</a:t>
                </a:r>
              </a:p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n-US" altLang="en-US" sz="1600" dirty="0">
                    <a:latin typeface="Regular Aimsun Medium" panose="02000603040000020003" pitchFamily="50" charset="0"/>
                  </a:rPr>
                  <a:t>Fluxo principal</a:t>
                </a:r>
              </a:p>
            </p:txBody>
          </p:sp>
          <p:cxnSp>
            <p:nvCxnSpPr>
              <p:cNvPr id="27" name="Straight Arrow Connector 64">
                <a:extLst>
                  <a:ext uri="{FF2B5EF4-FFF2-40B4-BE49-F238E27FC236}">
                    <a16:creationId xmlns:a16="http://schemas.microsoft.com/office/drawing/2014/main" id="{444468C4-7ADF-4F10-AC17-3247521701EB}"/>
                  </a:ext>
                </a:extLst>
              </p:cNvPr>
              <p:cNvCxnSpPr/>
              <p:nvPr/>
            </p:nvCxnSpPr>
            <p:spPr>
              <a:xfrm flipV="1">
                <a:off x="5608975" y="3947979"/>
                <a:ext cx="0" cy="33234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28" name="TextBox 26636">
                <a:extLst>
                  <a:ext uri="{FF2B5EF4-FFF2-40B4-BE49-F238E27FC236}">
                    <a16:creationId xmlns:a16="http://schemas.microsoft.com/office/drawing/2014/main" id="{3508950E-769B-4E8C-AE15-E531805967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11788" y="3062288"/>
                <a:ext cx="3127401" cy="38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s-ES" altLang="en-US" sz="1800" dirty="0">
                    <a:latin typeface="Regular Aimsun Medium" panose="02000603040000020003" pitchFamily="50" charset="0"/>
                  </a:rPr>
                  <a:t>Gap = ArrTime2 – ArrTime1</a:t>
                </a:r>
              </a:p>
            </p:txBody>
          </p:sp>
          <p:sp>
            <p:nvSpPr>
              <p:cNvPr id="29" name="TextBox 26636">
                <a:extLst>
                  <a:ext uri="{FF2B5EF4-FFF2-40B4-BE49-F238E27FC236}">
                    <a16:creationId xmlns:a16="http://schemas.microsoft.com/office/drawing/2014/main" id="{9230571F-C674-4FAC-A23B-ACF7E8CAF4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1864" y="3865563"/>
                <a:ext cx="1094735" cy="352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s-ES" altLang="en-US" sz="1600">
                    <a:latin typeface="Regular Aimsun Medium" panose="02000603040000020003" pitchFamily="50" charset="0"/>
                  </a:rPr>
                  <a:t>ArrTime2</a:t>
                </a:r>
              </a:p>
            </p:txBody>
          </p:sp>
          <p:sp>
            <p:nvSpPr>
              <p:cNvPr id="30" name="TextBox 26636">
                <a:extLst>
                  <a:ext uri="{FF2B5EF4-FFF2-40B4-BE49-F238E27FC236}">
                    <a16:creationId xmlns:a16="http://schemas.microsoft.com/office/drawing/2014/main" id="{A1433F10-D126-47EA-8C6F-EAED0A292D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6842268" y="4608408"/>
                <a:ext cx="1045877" cy="3685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lang="es-ES" altLang="en-US" sz="1600" dirty="0">
                    <a:latin typeface="Regular Aimsun Medium" panose="02000603040000020003" pitchFamily="50" charset="0"/>
                  </a:rPr>
                  <a:t>ArrTime1</a:t>
                </a:r>
              </a:p>
            </p:txBody>
          </p:sp>
        </p:grp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B163E23E-766D-44A7-9430-66EC3EE955F6}"/>
              </a:ext>
            </a:extLst>
          </p:cNvPr>
          <p:cNvGrpSpPr/>
          <p:nvPr/>
        </p:nvGrpSpPr>
        <p:grpSpPr>
          <a:xfrm>
            <a:off x="1306131" y="3295281"/>
            <a:ext cx="4439296" cy="3061069"/>
            <a:chOff x="2544989" y="3474023"/>
            <a:chExt cx="4439296" cy="3061069"/>
          </a:xfrm>
        </p:grpSpPr>
        <p:sp>
          <p:nvSpPr>
            <p:cNvPr id="32" name="TextBox 7">
              <a:extLst>
                <a:ext uri="{FF2B5EF4-FFF2-40B4-BE49-F238E27FC236}">
                  <a16:creationId xmlns:a16="http://schemas.microsoft.com/office/drawing/2014/main" id="{9452D190-BA1B-4ED9-9045-ACF46C5E09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989" y="3842013"/>
              <a:ext cx="1249316" cy="56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Margem inicial 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de segurança</a:t>
              </a:r>
            </a:p>
          </p:txBody>
        </p: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452D8592-6C8B-468E-9C53-EE4F1CC95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4237" y="5073193"/>
              <a:ext cx="1201226" cy="56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Margem final 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de segurança</a:t>
              </a:r>
            </a:p>
          </p:txBody>
        </p:sp>
        <p:cxnSp>
          <p:nvCxnSpPr>
            <p:cNvPr id="34" name="Straight Arrow Connector 2">
              <a:extLst>
                <a:ext uri="{FF2B5EF4-FFF2-40B4-BE49-F238E27FC236}">
                  <a16:creationId xmlns:a16="http://schemas.microsoft.com/office/drawing/2014/main" id="{896C0732-C190-441A-B3D6-7BB327B3CCAA}"/>
                </a:ext>
              </a:extLst>
            </p:cNvPr>
            <p:cNvCxnSpPr/>
            <p:nvPr/>
          </p:nvCxnSpPr>
          <p:spPr bwMode="auto">
            <a:xfrm flipV="1">
              <a:off x="3758746" y="3493073"/>
              <a:ext cx="0" cy="2200275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5" name="Straight Arrow Connector 4">
              <a:extLst>
                <a:ext uri="{FF2B5EF4-FFF2-40B4-BE49-F238E27FC236}">
                  <a16:creationId xmlns:a16="http://schemas.microsoft.com/office/drawing/2014/main" id="{747B7FD2-B72C-4ACA-A107-0436FEED8432}"/>
                </a:ext>
              </a:extLst>
            </p:cNvPr>
            <p:cNvCxnSpPr/>
            <p:nvPr/>
          </p:nvCxnSpPr>
          <p:spPr bwMode="auto">
            <a:xfrm>
              <a:off x="3758746" y="5693348"/>
              <a:ext cx="2713038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6" name="Straight Connector 6">
              <a:extLst>
                <a:ext uri="{FF2B5EF4-FFF2-40B4-BE49-F238E27FC236}">
                  <a16:creationId xmlns:a16="http://schemas.microsoft.com/office/drawing/2014/main" id="{7153C4F9-74AD-4F5B-8915-988899056A92}"/>
                </a:ext>
              </a:extLst>
            </p:cNvPr>
            <p:cNvCxnSpPr/>
            <p:nvPr/>
          </p:nvCxnSpPr>
          <p:spPr bwMode="auto">
            <a:xfrm>
              <a:off x="3758746" y="4043935"/>
              <a:ext cx="2713038" cy="0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7" name="Straight Connector 11">
              <a:extLst>
                <a:ext uri="{FF2B5EF4-FFF2-40B4-BE49-F238E27FC236}">
                  <a16:creationId xmlns:a16="http://schemas.microsoft.com/office/drawing/2014/main" id="{010CA00F-ED2F-4E37-8A35-D478BBB4A4BD}"/>
                </a:ext>
              </a:extLst>
            </p:cNvPr>
            <p:cNvCxnSpPr/>
            <p:nvPr/>
          </p:nvCxnSpPr>
          <p:spPr bwMode="auto">
            <a:xfrm>
              <a:off x="3758746" y="5242498"/>
              <a:ext cx="2713038" cy="0"/>
            </a:xfrm>
            <a:prstGeom prst="line">
              <a:avLst/>
            </a:prstGeom>
            <a:noFill/>
            <a:ln w="9525" cap="flat" cmpd="sng" algn="ctr">
              <a:solidFill>
                <a:srgbClr val="00863D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8" name="TextBox 8">
              <a:extLst>
                <a:ext uri="{FF2B5EF4-FFF2-40B4-BE49-F238E27FC236}">
                  <a16:creationId xmlns:a16="http://schemas.microsoft.com/office/drawing/2014/main" id="{62331F4C-44AB-4DFF-B258-B313371FF0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5959" y="5741027"/>
              <a:ext cx="1546064" cy="794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Fator inicial 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de espera *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Espera máx.</a:t>
              </a:r>
            </a:p>
          </p:txBody>
        </p:sp>
        <p:sp>
          <p:nvSpPr>
            <p:cNvPr id="39" name="TextBox 13">
              <a:extLst>
                <a:ext uri="{FF2B5EF4-FFF2-40B4-BE49-F238E27FC236}">
                  <a16:creationId xmlns:a16="http://schemas.microsoft.com/office/drawing/2014/main" id="{36E03157-79AD-43FE-9ED3-FF8C0DB2F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2023" y="5741027"/>
              <a:ext cx="1492460" cy="794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600" dirty="0">
                  <a:latin typeface="Regular Aimsun Medium" panose="02000603040000020003" pitchFamily="50" charset="0"/>
                </a:rPr>
                <a:t>Fator </a:t>
              </a:r>
              <a:r>
                <a:rPr lang="es-ES" altLang="en-US" sz="1600" dirty="0" err="1">
                  <a:latin typeface="Regular Aimsun Medium" panose="02000603040000020003" pitchFamily="50" charset="0"/>
                </a:rPr>
                <a:t>final</a:t>
              </a:r>
              <a:r>
                <a:rPr lang="es-ES" altLang="en-US" sz="1600" dirty="0">
                  <a:latin typeface="Regular Aimsun Medium" panose="02000603040000020003" pitchFamily="50" charset="0"/>
                </a:rPr>
                <a:t> 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600" dirty="0">
                  <a:latin typeface="Regular Aimsun Medium" panose="02000603040000020003" pitchFamily="50" charset="0"/>
                </a:rPr>
                <a:t>de espera </a:t>
              </a:r>
              <a:r>
                <a:rPr lang="en-US" altLang="en-US" sz="1600" dirty="0">
                  <a:latin typeface="Regular Aimsun Medium" panose="02000603040000020003" pitchFamily="50" charset="0"/>
                </a:rPr>
                <a:t>*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1600" dirty="0">
                  <a:latin typeface="Regular Aimsun Medium" panose="02000603040000020003" pitchFamily="50" charset="0"/>
                </a:rPr>
                <a:t>Espera máx.</a:t>
              </a:r>
            </a:p>
          </p:txBody>
        </p:sp>
        <p:cxnSp>
          <p:nvCxnSpPr>
            <p:cNvPr id="40" name="Straight Connector 12">
              <a:extLst>
                <a:ext uri="{FF2B5EF4-FFF2-40B4-BE49-F238E27FC236}">
                  <a16:creationId xmlns:a16="http://schemas.microsoft.com/office/drawing/2014/main" id="{A1FAC0E3-A13C-4110-9CCD-61BAC99C7185}"/>
                </a:ext>
              </a:extLst>
            </p:cNvPr>
            <p:cNvCxnSpPr/>
            <p:nvPr/>
          </p:nvCxnSpPr>
          <p:spPr bwMode="auto">
            <a:xfrm flipV="1">
              <a:off x="4347709" y="3493073"/>
              <a:ext cx="0" cy="2200275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1" name="Straight Connector 16">
              <a:extLst>
                <a:ext uri="{FF2B5EF4-FFF2-40B4-BE49-F238E27FC236}">
                  <a16:creationId xmlns:a16="http://schemas.microsoft.com/office/drawing/2014/main" id="{C18903AC-3ADB-4F7C-BA61-51E05E9B83C3}"/>
                </a:ext>
              </a:extLst>
            </p:cNvPr>
            <p:cNvCxnSpPr/>
            <p:nvPr/>
          </p:nvCxnSpPr>
          <p:spPr bwMode="auto">
            <a:xfrm flipV="1">
              <a:off x="5824084" y="3493073"/>
              <a:ext cx="0" cy="2200275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2" name="Freeform 15">
              <a:extLst>
                <a:ext uri="{FF2B5EF4-FFF2-40B4-BE49-F238E27FC236}">
                  <a16:creationId xmlns:a16="http://schemas.microsoft.com/office/drawing/2014/main" id="{73FC05EC-DD0B-4EFA-B7DB-308F41DBF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912" y="4047967"/>
              <a:ext cx="2731695" cy="1199377"/>
            </a:xfrm>
            <a:custGeom>
              <a:avLst/>
              <a:gdLst>
                <a:gd name="T0" fmla="*/ 0 w 3333750"/>
                <a:gd name="T1" fmla="*/ 0 h 1257300"/>
                <a:gd name="T2" fmla="*/ 742950 w 3333750"/>
                <a:gd name="T3" fmla="*/ 0 h 1257300"/>
                <a:gd name="T4" fmla="*/ 2533650 w 3333750"/>
                <a:gd name="T5" fmla="*/ 1257300 h 1257300"/>
                <a:gd name="T6" fmla="*/ 3333750 w 3333750"/>
                <a:gd name="T7" fmla="*/ 1257300 h 12573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333750" h="1257300">
                  <a:moveTo>
                    <a:pt x="0" y="0"/>
                  </a:moveTo>
                  <a:lnTo>
                    <a:pt x="742950" y="0"/>
                  </a:lnTo>
                  <a:lnTo>
                    <a:pt x="2533650" y="1257300"/>
                  </a:lnTo>
                  <a:lnTo>
                    <a:pt x="3333750" y="1257300"/>
                  </a:lnTo>
                </a:path>
              </a:pathLst>
            </a:custGeom>
            <a:noFill/>
            <a:ln w="76200" cap="sq">
              <a:solidFill>
                <a:srgbClr val="FF6600">
                  <a:alpha val="50195"/>
                </a:srgbClr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s-ES">
                <a:latin typeface="Regular Aimsun Medium" panose="02000603040000020003" pitchFamily="50" charset="0"/>
              </a:endParaRPr>
            </a:p>
          </p:txBody>
        </p:sp>
        <p:sp>
          <p:nvSpPr>
            <p:cNvPr id="43" name="TextBox 59">
              <a:extLst>
                <a:ext uri="{FF2B5EF4-FFF2-40B4-BE49-F238E27FC236}">
                  <a16:creationId xmlns:a16="http://schemas.microsoft.com/office/drawing/2014/main" id="{AA9D1EDD-62C8-4431-B7AA-97226D2497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3785" y="4299352"/>
              <a:ext cx="881973" cy="326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600" dirty="0">
                  <a:latin typeface="Regular Aimsun Medium" panose="02000603040000020003" pitchFamily="50" charset="0"/>
                </a:rPr>
                <a:t>Brecha mín.</a:t>
              </a:r>
            </a:p>
          </p:txBody>
        </p:sp>
        <p:sp>
          <p:nvSpPr>
            <p:cNvPr id="44" name="TextBox 59">
              <a:extLst>
                <a:ext uri="{FF2B5EF4-FFF2-40B4-BE49-F238E27FC236}">
                  <a16:creationId xmlns:a16="http://schemas.microsoft.com/office/drawing/2014/main" id="{E5AD9DEF-B89E-4A96-B4EE-5678A9CF1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2616" y="3474023"/>
              <a:ext cx="641009" cy="267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200">
                  <a:latin typeface="Regular Aimsun Medium" panose="02000603040000020003" pitchFamily="50" charset="0"/>
                </a:rPr>
                <a:t>Brecha (s)</a:t>
              </a:r>
            </a:p>
          </p:txBody>
        </p:sp>
        <p:sp>
          <p:nvSpPr>
            <p:cNvPr id="45" name="TextBox 59">
              <a:extLst>
                <a:ext uri="{FF2B5EF4-FFF2-40B4-BE49-F238E27FC236}">
                  <a16:creationId xmlns:a16="http://schemas.microsoft.com/office/drawing/2014/main" id="{B434C3CA-97D4-4864-8F37-0386A7018E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1261" y="5466928"/>
              <a:ext cx="1213024" cy="267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s-ES" altLang="en-US" sz="1200">
                  <a:latin typeface="Regular Aimsun Medium" panose="02000603040000020003" pitchFamily="50" charset="0"/>
                </a:rPr>
                <a:t>Tempo de espera (s)</a:t>
              </a:r>
            </a:p>
          </p:txBody>
        </p:sp>
        <p:sp>
          <p:nvSpPr>
            <p:cNvPr id="46" name="Oval 26644">
              <a:extLst>
                <a:ext uri="{FF2B5EF4-FFF2-40B4-BE49-F238E27FC236}">
                  <a16:creationId xmlns:a16="http://schemas.microsoft.com/office/drawing/2014/main" id="{7422C21E-2161-4322-AEAC-6A9F586D7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2589" y="3943301"/>
              <a:ext cx="217487" cy="21272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 typeface="Times New Roman" pitchFamily="18" charset="0"/>
                <a:buNone/>
              </a:pPr>
              <a:endParaRPr lang="es-ES" altLang="en-US" sz="2000" b="1" i="1"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Oval 26644">
              <a:extLst>
                <a:ext uri="{FF2B5EF4-FFF2-40B4-BE49-F238E27FC236}">
                  <a16:creationId xmlns:a16="http://schemas.microsoft.com/office/drawing/2014/main" id="{5D35E788-34A4-402E-A631-DE866C262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2416" y="4519365"/>
              <a:ext cx="217487" cy="21272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 typeface="Times New Roman" pitchFamily="18" charset="0"/>
                <a:buNone/>
              </a:pPr>
              <a:endParaRPr lang="es-ES" altLang="en-US" sz="2000" b="1" i="1"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3BBC3BD-552D-4798-BAF7-75DE4307C67E}"/>
              </a:ext>
            </a:extLst>
          </p:cNvPr>
          <p:cNvGrpSpPr/>
          <p:nvPr/>
        </p:nvGrpSpPr>
        <p:grpSpPr>
          <a:xfrm>
            <a:off x="2158993" y="2051797"/>
            <a:ext cx="6042722" cy="894365"/>
            <a:chOff x="2158993" y="2051797"/>
            <a:chExt cx="6042722" cy="894365"/>
          </a:xfrm>
        </p:grpSpPr>
        <p:pic>
          <p:nvPicPr>
            <p:cNvPr id="54" name="Imagen 53">
              <a:extLst>
                <a:ext uri="{FF2B5EF4-FFF2-40B4-BE49-F238E27FC236}">
                  <a16:creationId xmlns:a16="http://schemas.microsoft.com/office/drawing/2014/main" id="{669D474A-B28A-46C7-98E9-6D89D91A4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72369" y="2765187"/>
              <a:ext cx="5724525" cy="180975"/>
            </a:xfrm>
            <a:prstGeom prst="rect">
              <a:avLst/>
            </a:prstGeom>
          </p:spPr>
        </p:pic>
        <p:pic>
          <p:nvPicPr>
            <p:cNvPr id="58" name="Imagen 57">
              <a:extLst>
                <a:ext uri="{FF2B5EF4-FFF2-40B4-BE49-F238E27FC236}">
                  <a16:creationId xmlns:a16="http://schemas.microsoft.com/office/drawing/2014/main" id="{8C704F5F-3683-47B6-9670-7B43FB21D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58993" y="2545869"/>
              <a:ext cx="6042722" cy="171372"/>
            </a:xfrm>
            <a:prstGeom prst="rect">
              <a:avLst/>
            </a:prstGeom>
          </p:spPr>
        </p:pic>
        <p:sp>
          <p:nvSpPr>
            <p:cNvPr id="51" name="TextBox 69">
              <a:extLst>
                <a:ext uri="{FF2B5EF4-FFF2-40B4-BE49-F238E27FC236}">
                  <a16:creationId xmlns:a16="http://schemas.microsoft.com/office/drawing/2014/main" id="{6959750C-A49C-4A4D-AFF4-A2979AEAE3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683589">
              <a:off x="5123196" y="2051797"/>
              <a:ext cx="1799788" cy="44319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Tipo veic.</a:t>
              </a: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F9F127EC-C7F9-47EB-9BF2-528158781FE6}"/>
              </a:ext>
            </a:extLst>
          </p:cNvPr>
          <p:cNvGrpSpPr/>
          <p:nvPr/>
        </p:nvGrpSpPr>
        <p:grpSpPr>
          <a:xfrm>
            <a:off x="7790826" y="1780501"/>
            <a:ext cx="3748113" cy="1168404"/>
            <a:chOff x="7790826" y="1780501"/>
            <a:chExt cx="3748113" cy="1168404"/>
          </a:xfrm>
        </p:grpSpPr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A5B7C54D-7A78-46E9-A37C-2B7534062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90826" y="2112731"/>
              <a:ext cx="3748113" cy="836174"/>
            </a:xfrm>
            <a:prstGeom prst="rect">
              <a:avLst/>
            </a:prstGeom>
          </p:spPr>
        </p:pic>
        <p:sp>
          <p:nvSpPr>
            <p:cNvPr id="8" name="TextBox 67">
              <a:extLst>
                <a:ext uri="{FF2B5EF4-FFF2-40B4-BE49-F238E27FC236}">
                  <a16:creationId xmlns:a16="http://schemas.microsoft.com/office/drawing/2014/main" id="{6CFD2454-F07C-452A-9EDD-488D2EB60E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683589">
              <a:off x="10232723" y="1780501"/>
              <a:ext cx="865138" cy="44446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Conv.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77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B6F4A-250F-A34B-B84C-20E1411FB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Introdução ao Aimsun Next 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2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4CFE94-05DA-4569-A17C-2324F7DDFF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F9A413-06C4-4A3F-9F20-D7FAD283A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Comportamento não restrito a faixas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8FD067-ED89-4570-B516-F65242D47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7A5AE6-8E5E-4E68-A257-7FE17255595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 smtClean="0"/>
              <a:pPr/>
              <a:t>30</a:t>
            </a:fld>
            <a:endParaRPr lang="en-US" dirty="0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A63DF448-33EA-E776-18F7-6CCD28B9B26B}"/>
              </a:ext>
            </a:extLst>
          </p:cNvPr>
          <p:cNvGrpSpPr/>
          <p:nvPr/>
        </p:nvGrpSpPr>
        <p:grpSpPr>
          <a:xfrm>
            <a:off x="950495" y="1227726"/>
            <a:ext cx="10140539" cy="4460813"/>
            <a:chOff x="950495" y="1227726"/>
            <a:chExt cx="10140539" cy="4460813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F4012A81-FCD7-4824-962A-F238DC603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25158" y="1227726"/>
              <a:ext cx="4022841" cy="3509387"/>
            </a:xfrm>
            <a:prstGeom prst="rect">
              <a:avLst/>
            </a:prstGeom>
          </p:spPr>
        </p:pic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AB8FA54B-F960-73EE-ED82-F6C6B255C189}"/>
                </a:ext>
              </a:extLst>
            </p:cNvPr>
            <p:cNvGrpSpPr/>
            <p:nvPr/>
          </p:nvGrpSpPr>
          <p:grpSpPr>
            <a:xfrm>
              <a:off x="950495" y="2389241"/>
              <a:ext cx="3509926" cy="583642"/>
              <a:chOff x="950495" y="2389241"/>
              <a:chExt cx="3509926" cy="583642"/>
            </a:xfrm>
          </p:grpSpPr>
          <p:sp>
            <p:nvSpPr>
              <p:cNvPr id="16" name="TextBox 10">
                <a:extLst>
                  <a:ext uri="{FF2B5EF4-FFF2-40B4-BE49-F238E27FC236}">
                    <a16:creationId xmlns:a16="http://schemas.microsoft.com/office/drawing/2014/main" id="{93EB0C71-64A9-4558-AD5A-48824D5476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489757">
                <a:off x="950495" y="2389241"/>
                <a:ext cx="1689886" cy="46166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Experim.</a:t>
                </a:r>
              </a:p>
            </p:txBody>
          </p:sp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F90E1003-FE78-707E-10C0-28573CB65B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75708" y="2768225"/>
                <a:ext cx="2384713" cy="204658"/>
              </a:xfrm>
              <a:prstGeom prst="rect">
                <a:avLst/>
              </a:prstGeom>
            </p:spPr>
          </p:pic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91321FED-C1F9-083A-6731-E627DA2E9220}"/>
                </a:ext>
              </a:extLst>
            </p:cNvPr>
            <p:cNvGrpSpPr/>
            <p:nvPr/>
          </p:nvGrpSpPr>
          <p:grpSpPr>
            <a:xfrm>
              <a:off x="1130091" y="3635770"/>
              <a:ext cx="3354816" cy="596842"/>
              <a:chOff x="1130091" y="3635770"/>
              <a:chExt cx="3354816" cy="596842"/>
            </a:xfrm>
          </p:grpSpPr>
          <p:sp>
            <p:nvSpPr>
              <p:cNvPr id="14" name="TextBox 9">
                <a:extLst>
                  <a:ext uri="{FF2B5EF4-FFF2-40B4-BE49-F238E27FC236}">
                    <a16:creationId xmlns:a16="http://schemas.microsoft.com/office/drawing/2014/main" id="{290F4F1B-CF1C-48E8-8E3D-55D21A2D17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461525">
                <a:off x="1130091" y="3635770"/>
                <a:ext cx="1151277" cy="46166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400" dirty="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Seção</a:t>
                </a:r>
              </a:p>
            </p:txBody>
          </p:sp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29FD8A98-E37F-0D41-4955-B867940965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00194" y="4027954"/>
                <a:ext cx="2384713" cy="204658"/>
              </a:xfrm>
              <a:prstGeom prst="rect">
                <a:avLst/>
              </a:prstGeom>
            </p:spPr>
          </p:pic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5456FEA3-DD10-619F-AFF9-83EA2BA5D356}"/>
                </a:ext>
              </a:extLst>
            </p:cNvPr>
            <p:cNvGrpSpPr/>
            <p:nvPr/>
          </p:nvGrpSpPr>
          <p:grpSpPr>
            <a:xfrm>
              <a:off x="4308743" y="4506280"/>
              <a:ext cx="6782291" cy="1182259"/>
              <a:chOff x="4308743" y="4506280"/>
              <a:chExt cx="6782291" cy="1182259"/>
            </a:xfrm>
          </p:grpSpPr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C480C3E7-9296-4049-AFF2-50FAA1D7AC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489757">
                <a:off x="4308743" y="4506280"/>
                <a:ext cx="1799788" cy="46166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Tipo veic.</a:t>
                </a: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123A06F5-4408-E5BD-0170-C61B878763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72841" y="5051227"/>
                <a:ext cx="6118193" cy="63731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2163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F9A413-06C4-4A3F-9F20-D7FAD283A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Pedestres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8FD067-ED89-4570-B516-F65242D47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Modelo integrado</a:t>
            </a:r>
            <a:endParaRPr lang="en-GB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7A5AE6-8E5E-4E68-A257-7FE17255595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4CFE94-05DA-4569-A17C-2324F7DDFF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336DEB5-CAC3-4DC6-8AC6-689C116952DF}"/>
              </a:ext>
            </a:extLst>
          </p:cNvPr>
          <p:cNvGrpSpPr/>
          <p:nvPr/>
        </p:nvGrpSpPr>
        <p:grpSpPr>
          <a:xfrm>
            <a:off x="886102" y="1742394"/>
            <a:ext cx="9822746" cy="4147164"/>
            <a:chOff x="886102" y="1742394"/>
            <a:chExt cx="9822746" cy="4147164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4E8013B-3EDF-40BC-A623-57B61534D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0596" y="2206335"/>
              <a:ext cx="4358252" cy="3200400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3D9C7BE4-173F-48E1-B033-92FF39894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1093" y="1797012"/>
              <a:ext cx="523875" cy="1038225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2AEA419F-A60A-4DD9-B732-F2F98C66A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6102" y="1742394"/>
              <a:ext cx="3838575" cy="1485900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21A28C90-DE4F-4077-96C2-A37275EE3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75907" y="3627906"/>
              <a:ext cx="4565498" cy="22616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30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microscópico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Dados de entrada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Rede</a:t>
            </a:r>
            <a:r>
              <a:rPr lang="en-GB" dirty="0"/>
              <a:t>: Representação geométrica detalhada de vias, interseções e dispositivos de tráfego</a:t>
            </a:r>
          </a:p>
          <a:p>
            <a:r>
              <a:rPr lang="en-GB" b="1" dirty="0"/>
              <a:t>Demanda</a:t>
            </a:r>
            <a:r>
              <a:rPr lang="en-GB" dirty="0"/>
              <a:t>: Matrizes OD variáveis no tempo ou estados de tráfego. Pedestres</a:t>
            </a:r>
          </a:p>
          <a:p>
            <a:r>
              <a:rPr lang="en-GB" b="1" dirty="0"/>
              <a:t>Controle</a:t>
            </a:r>
            <a:r>
              <a:rPr lang="en-GB" dirty="0"/>
              <a:t>: Descrição detalhada das interseções (semáforos, dê a preferência, parada obrigatória, …). Prioridade ao transporte público, controle atuado. Emuladores de controle adaptativo</a:t>
            </a:r>
          </a:p>
          <a:p>
            <a:r>
              <a:rPr lang="en-GB" b="1" dirty="0"/>
              <a:t>Transporte público</a:t>
            </a:r>
          </a:p>
          <a:p>
            <a:r>
              <a:rPr lang="en-GB" b="1" dirty="0"/>
              <a:t>Parâmetros</a:t>
            </a:r>
          </a:p>
          <a:p>
            <a:endParaRPr lang="en-US" dirty="0"/>
          </a:p>
        </p:txBody>
      </p:sp>
      <p:grpSp>
        <p:nvGrpSpPr>
          <p:cNvPr id="6" name="Group 42">
            <a:extLst>
              <a:ext uri="{FF2B5EF4-FFF2-40B4-BE49-F238E27FC236}">
                <a16:creationId xmlns:a16="http://schemas.microsoft.com/office/drawing/2014/main" id="{1E0B0FB6-F3B4-4F6F-A816-983DE3300B3E}"/>
              </a:ext>
            </a:extLst>
          </p:cNvPr>
          <p:cNvGrpSpPr>
            <a:grpSpLocks/>
          </p:cNvGrpSpPr>
          <p:nvPr/>
        </p:nvGrpSpPr>
        <p:grpSpPr bwMode="auto">
          <a:xfrm>
            <a:off x="5536746" y="3214461"/>
            <a:ext cx="4705350" cy="3070225"/>
            <a:chOff x="3995936" y="3789040"/>
            <a:chExt cx="4705350" cy="3068960"/>
          </a:xfrm>
        </p:grpSpPr>
        <p:pic>
          <p:nvPicPr>
            <p:cNvPr id="7" name="Picture 1">
              <a:extLst>
                <a:ext uri="{FF2B5EF4-FFF2-40B4-BE49-F238E27FC236}">
                  <a16:creationId xmlns:a16="http://schemas.microsoft.com/office/drawing/2014/main" id="{D2AD60C3-9AF0-4169-A2C4-5BA2BC0534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95936" y="3962400"/>
              <a:ext cx="4705350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isometricOffAxis1Top"/>
              <a:lightRig rig="threePt" dir="t"/>
            </a:scene3d>
          </p:spPr>
        </p:pic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B77BD61D-EA05-4750-A74E-2A6F81B4F1BB}"/>
                </a:ext>
              </a:extLst>
            </p:cNvPr>
            <p:cNvSpPr/>
            <p:nvPr/>
          </p:nvSpPr>
          <p:spPr>
            <a:xfrm>
              <a:off x="4356299" y="4365065"/>
              <a:ext cx="792162" cy="288806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dirty="0"/>
            </a:p>
          </p:txBody>
        </p:sp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20D4C578-777F-4DB2-9F76-A7286599D75A}"/>
                </a:ext>
              </a:extLst>
            </p:cNvPr>
            <p:cNvSpPr/>
            <p:nvPr/>
          </p:nvSpPr>
          <p:spPr>
            <a:xfrm>
              <a:off x="4418211" y="4406323"/>
              <a:ext cx="215900" cy="215811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dirty="0"/>
            </a:p>
          </p:txBody>
        </p:sp>
        <p:sp>
          <p:nvSpPr>
            <p:cNvPr id="10" name="Oval 6">
              <a:extLst>
                <a:ext uri="{FF2B5EF4-FFF2-40B4-BE49-F238E27FC236}">
                  <a16:creationId xmlns:a16="http://schemas.microsoft.com/office/drawing/2014/main" id="{C4B77E16-F385-4AA2-9474-1F31D8327556}"/>
                </a:ext>
              </a:extLst>
            </p:cNvPr>
            <p:cNvSpPr/>
            <p:nvPr/>
          </p:nvSpPr>
          <p:spPr>
            <a:xfrm>
              <a:off x="4850011" y="4406323"/>
              <a:ext cx="215900" cy="215811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dirty="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866812F7-C250-46D5-8380-98154138CE9E}"/>
                </a:ext>
              </a:extLst>
            </p:cNvPr>
            <p:cNvSpPr/>
            <p:nvPr/>
          </p:nvSpPr>
          <p:spPr>
            <a:xfrm>
              <a:off x="4634111" y="4406323"/>
              <a:ext cx="215900" cy="215811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dirty="0"/>
            </a:p>
          </p:txBody>
        </p:sp>
        <p:cxnSp>
          <p:nvCxnSpPr>
            <p:cNvPr id="12" name="Straight Connector 9">
              <a:extLst>
                <a:ext uri="{FF2B5EF4-FFF2-40B4-BE49-F238E27FC236}">
                  <a16:creationId xmlns:a16="http://schemas.microsoft.com/office/drawing/2014/main" id="{2EE3DA14-F437-4BFF-ADB4-4CF32EB93364}"/>
                </a:ext>
              </a:extLst>
            </p:cNvPr>
            <p:cNvCxnSpPr/>
            <p:nvPr/>
          </p:nvCxnSpPr>
          <p:spPr>
            <a:xfrm rot="16200000" flipH="1">
              <a:off x="4890637" y="4767233"/>
              <a:ext cx="698212" cy="47148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0">
              <a:extLst>
                <a:ext uri="{FF2B5EF4-FFF2-40B4-BE49-F238E27FC236}">
                  <a16:creationId xmlns:a16="http://schemas.microsoft.com/office/drawing/2014/main" id="{ED4CAD90-5107-4EE4-9D8D-9185BC545BC6}"/>
                </a:ext>
              </a:extLst>
            </p:cNvPr>
            <p:cNvCxnSpPr/>
            <p:nvPr/>
          </p:nvCxnSpPr>
          <p:spPr>
            <a:xfrm rot="16200000" flipH="1">
              <a:off x="4708068" y="4832331"/>
              <a:ext cx="671236" cy="288925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2">
              <a:extLst>
                <a:ext uri="{FF2B5EF4-FFF2-40B4-BE49-F238E27FC236}">
                  <a16:creationId xmlns:a16="http://schemas.microsoft.com/office/drawing/2014/main" id="{AB0C124C-44C1-4D15-AC8C-64EBE3A66EA8}"/>
                </a:ext>
              </a:extLst>
            </p:cNvPr>
            <p:cNvCxnSpPr/>
            <p:nvPr/>
          </p:nvCxnSpPr>
          <p:spPr>
            <a:xfrm rot="16200000" flipH="1">
              <a:off x="4377930" y="4994191"/>
              <a:ext cx="969563" cy="282575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30095E1-6FCF-4106-80E4-EEADACC5C2A6}"/>
                </a:ext>
              </a:extLst>
            </p:cNvPr>
            <p:cNvCxnSpPr/>
            <p:nvPr/>
          </p:nvCxnSpPr>
          <p:spPr>
            <a:xfrm rot="16200000" flipH="1">
              <a:off x="4592248" y="4910040"/>
              <a:ext cx="1001300" cy="5207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7">
              <a:extLst>
                <a:ext uri="{FF2B5EF4-FFF2-40B4-BE49-F238E27FC236}">
                  <a16:creationId xmlns:a16="http://schemas.microsoft.com/office/drawing/2014/main" id="{17964463-2460-430D-8F5E-8C5200E9A111}"/>
                </a:ext>
              </a:extLst>
            </p:cNvPr>
            <p:cNvCxnSpPr/>
            <p:nvPr/>
          </p:nvCxnSpPr>
          <p:spPr>
            <a:xfrm flipV="1">
              <a:off x="3995936" y="5147380"/>
              <a:ext cx="4686300" cy="729949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9">
              <a:extLst>
                <a:ext uri="{FF2B5EF4-FFF2-40B4-BE49-F238E27FC236}">
                  <a16:creationId xmlns:a16="http://schemas.microsoft.com/office/drawing/2014/main" id="{E8A50F2A-2207-4047-8978-37AD243937BC}"/>
                </a:ext>
              </a:extLst>
            </p:cNvPr>
            <p:cNvCxnSpPr/>
            <p:nvPr/>
          </p:nvCxnSpPr>
          <p:spPr>
            <a:xfrm>
              <a:off x="5670749" y="5177530"/>
              <a:ext cx="374650" cy="247548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1">
              <a:extLst>
                <a:ext uri="{FF2B5EF4-FFF2-40B4-BE49-F238E27FC236}">
                  <a16:creationId xmlns:a16="http://schemas.microsoft.com/office/drawing/2014/main" id="{13226DA8-6B4A-4DCA-B8D0-22AA62B2E317}"/>
                </a:ext>
              </a:extLst>
            </p:cNvPr>
            <p:cNvCxnSpPr/>
            <p:nvPr/>
          </p:nvCxnSpPr>
          <p:spPr>
            <a:xfrm flipV="1">
              <a:off x="6032699" y="5096601"/>
              <a:ext cx="2114550" cy="32847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7">
              <a:extLst>
                <a:ext uri="{FF2B5EF4-FFF2-40B4-BE49-F238E27FC236}">
                  <a16:creationId xmlns:a16="http://schemas.microsoft.com/office/drawing/2014/main" id="{BF629C61-9E61-4473-8BC0-4788BAAEBC74}"/>
                </a:ext>
              </a:extLst>
            </p:cNvPr>
            <p:cNvCxnSpPr/>
            <p:nvPr/>
          </p:nvCxnSpPr>
          <p:spPr>
            <a:xfrm>
              <a:off x="4643636" y="5372712"/>
              <a:ext cx="760413" cy="482401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9">
              <a:extLst>
                <a:ext uri="{FF2B5EF4-FFF2-40B4-BE49-F238E27FC236}">
                  <a16:creationId xmlns:a16="http://schemas.microsoft.com/office/drawing/2014/main" id="{888849B9-317C-42CC-8504-CE664F366657}"/>
                </a:ext>
              </a:extLst>
            </p:cNvPr>
            <p:cNvCxnSpPr/>
            <p:nvPr/>
          </p:nvCxnSpPr>
          <p:spPr>
            <a:xfrm flipV="1">
              <a:off x="4326136" y="5499660"/>
              <a:ext cx="1235075" cy="55539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31">
              <a:extLst>
                <a:ext uri="{FF2B5EF4-FFF2-40B4-BE49-F238E27FC236}">
                  <a16:creationId xmlns:a16="http://schemas.microsoft.com/office/drawing/2014/main" id="{6F657C94-BC91-43D2-9643-787AE3B2A54B}"/>
                </a:ext>
              </a:extLst>
            </p:cNvPr>
            <p:cNvCxnSpPr/>
            <p:nvPr/>
          </p:nvCxnSpPr>
          <p:spPr>
            <a:xfrm>
              <a:off x="5543749" y="5491725"/>
              <a:ext cx="506412" cy="341172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202637C2-7C12-4DE7-A07B-4E3DB7EBF7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580112" y="3789040"/>
              <a:ext cx="2211537" cy="1195950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scene3d>
              <a:camera prst="isometricOffAxis1Top"/>
              <a:lightRig rig="threePt" dir="t"/>
            </a:scene3d>
          </p:spPr>
        </p:pic>
        <p:cxnSp>
          <p:nvCxnSpPr>
            <p:cNvPr id="23" name="Straight Connector 39">
              <a:extLst>
                <a:ext uri="{FF2B5EF4-FFF2-40B4-BE49-F238E27FC236}">
                  <a16:creationId xmlns:a16="http://schemas.microsoft.com/office/drawing/2014/main" id="{3E78E0E1-5C4D-42F4-A044-2CE7076BA4F5}"/>
                </a:ext>
              </a:extLst>
            </p:cNvPr>
            <p:cNvCxnSpPr/>
            <p:nvPr/>
          </p:nvCxnSpPr>
          <p:spPr>
            <a:xfrm rot="5400000">
              <a:off x="5758989" y="4184958"/>
              <a:ext cx="649020" cy="0"/>
            </a:xfrm>
            <a:prstGeom prst="line">
              <a:avLst/>
            </a:prstGeom>
            <a:ln w="63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41">
              <a:extLst>
                <a:ext uri="{FF2B5EF4-FFF2-40B4-BE49-F238E27FC236}">
                  <a16:creationId xmlns:a16="http://schemas.microsoft.com/office/drawing/2014/main" id="{95EDF9CD-ADC2-4A2C-B01B-25036E3C2A9C}"/>
                </a:ext>
              </a:extLst>
            </p:cNvPr>
            <p:cNvCxnSpPr/>
            <p:nvPr/>
          </p:nvCxnSpPr>
          <p:spPr>
            <a:xfrm rot="5400000">
              <a:off x="5760576" y="4976793"/>
              <a:ext cx="647433" cy="1587"/>
            </a:xfrm>
            <a:prstGeom prst="straightConnector1">
              <a:avLst/>
            </a:prstGeom>
            <a:ln w="6350"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702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microscópico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Resultados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Resultados globais e por intervalo de tempo</a:t>
            </a:r>
          </a:p>
          <a:p>
            <a:pPr lvl="1"/>
            <a:r>
              <a:rPr lang="en-GB" dirty="0"/>
              <a:t>Seções: contagem, fluxo, densidade, velocidade, tempo de viagem, atraso, fila, número de mudanças de faixa, número de paradas, tempo de parada, consumo de combustível, emissões de poluentes, distância total percorrida, tempo total de viagem</a:t>
            </a:r>
          </a:p>
          <a:p>
            <a:pPr lvl="1"/>
            <a:r>
              <a:rPr lang="en-GB" dirty="0"/>
              <a:t>Faixas: Contagem, Fluxo, Densidade, Velocidade, Tempo de Viagem, Atraso, Fila</a:t>
            </a:r>
          </a:p>
          <a:p>
            <a:pPr lvl="1"/>
            <a:r>
              <a:rPr lang="en-GB" dirty="0"/>
              <a:t>Conversões: Contagem, Fluxo, Velocidade, Tempo de viagem, Atraso, Fila, Distância total percorrida, Tempo total de viagem</a:t>
            </a:r>
          </a:p>
          <a:p>
            <a:r>
              <a:rPr lang="en-GB" dirty="0"/>
              <a:t>Detecção</a:t>
            </a:r>
          </a:p>
          <a:p>
            <a:pPr lvl="1"/>
            <a:r>
              <a:rPr lang="en-GB" dirty="0"/>
              <a:t>Contagem, velocidade, densidade, intervalo entre veículos, ocupação, presença</a:t>
            </a:r>
          </a:p>
          <a:p>
            <a:r>
              <a:rPr lang="en-GB" dirty="0"/>
              <a:t>Séries temporais, resumo da rede e modos de visualização</a:t>
            </a:r>
          </a:p>
          <a:p>
            <a:r>
              <a:rPr lang="en-GB" dirty="0"/>
              <a:t>Animação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7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B35199D-00B9-0326-3C5E-4CEDE53E1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Modelando a Rede</a:t>
            </a:r>
          </a:p>
        </p:txBody>
      </p:sp>
    </p:spTree>
    <p:extLst>
      <p:ext uri="{BB962C8B-B14F-4D97-AF65-F5344CB8AC3E}">
        <p14:creationId xmlns:p14="http://schemas.microsoft.com/office/powerpoint/2010/main" val="127625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C8B125-8C2B-56DD-4EA5-F801B8F7A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 de Modelagem de Rede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AEC847C8-6AD2-0A9D-7762-52A155744C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PDF 1 – Construindo um Modelo – Exercício.pdf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3462248-2C90-7215-7A49-70510E6254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19471"/>
            <a:ext cx="11277600" cy="737402"/>
          </a:xfrm>
        </p:spPr>
        <p:txBody>
          <a:bodyPr/>
          <a:lstStyle/>
          <a:p>
            <a:r>
              <a:rPr lang="pt-BR" dirty="0"/>
              <a:t>O objetivo desses exercícios de construção de modelo é começar do zero e criar um modelo de rede de tráfego completo com todos os dados necessários para executar uma simulação.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68E413-5ACC-2DF7-B0CC-D07FFC78337C}"/>
              </a:ext>
            </a:extLst>
          </p:cNvPr>
          <p:cNvSpPr txBox="1"/>
          <p:nvPr/>
        </p:nvSpPr>
        <p:spPr>
          <a:xfrm>
            <a:off x="457200" y="2456873"/>
            <a:ext cx="11277599" cy="3814618"/>
          </a:xfrm>
          <a:prstGeom prst="rect">
            <a:avLst/>
          </a:prstGeom>
          <a:noFill/>
        </p:spPr>
        <p:txBody>
          <a:bodyPr wrap="square" rtlCol="0">
            <a:normAutofit fontScale="70000" lnSpcReduction="20000"/>
          </a:bodyPr>
          <a:lstStyle/>
          <a:p>
            <a:r>
              <a:rPr lang="pt-BR" dirty="0"/>
              <a:t>Exercício 1. Criando um Novo Modelo com um </a:t>
            </a:r>
            <a:r>
              <a:rPr lang="pt-BR" dirty="0" err="1"/>
              <a:t>Modelo-base</a:t>
            </a:r>
            <a:endParaRPr lang="pt-BR" dirty="0"/>
          </a:p>
          <a:p>
            <a:r>
              <a:rPr lang="pt-BR" dirty="0"/>
              <a:t>Exercício 2. Adicionando um Plano de Fundo (adaptar para WMS)</a:t>
            </a:r>
          </a:p>
          <a:p>
            <a:r>
              <a:rPr lang="pt-BR" dirty="0"/>
              <a:t>Exercício 3. Criando Seções e Especificando Faixas</a:t>
            </a:r>
          </a:p>
          <a:p>
            <a:r>
              <a:rPr lang="pt-BR" dirty="0"/>
              <a:t>Exercício 4. Criando Nós</a:t>
            </a:r>
          </a:p>
          <a:p>
            <a:r>
              <a:rPr lang="pt-BR" dirty="0"/>
              <a:t>Exercício 5. Adicionando Linhas de Parada</a:t>
            </a:r>
          </a:p>
          <a:p>
            <a:r>
              <a:rPr lang="pt-BR" dirty="0"/>
              <a:t>Exercício 6. Atribuindo Tipos de Estradas às Seções</a:t>
            </a:r>
          </a:p>
          <a:p>
            <a:r>
              <a:rPr lang="pt-BR" dirty="0"/>
              <a:t>Exercício 7. Adicionando Linhas Sólidas (Contínuas)</a:t>
            </a:r>
          </a:p>
          <a:p>
            <a:r>
              <a:rPr lang="pt-BR" dirty="0"/>
              <a:t>Exercício 8. Adicionando Detectores, VMS e Faixas de Pedestres</a:t>
            </a:r>
          </a:p>
          <a:p>
            <a:r>
              <a:rPr lang="pt-BR" dirty="0"/>
              <a:t>Exercício 9. Criando um Estado de Tráfego</a:t>
            </a:r>
          </a:p>
          <a:p>
            <a:r>
              <a:rPr lang="pt-BR" dirty="0"/>
              <a:t>Exercício 10. Adicionando Centróides</a:t>
            </a:r>
          </a:p>
          <a:p>
            <a:r>
              <a:rPr lang="pt-BR" dirty="0"/>
              <a:t>Exercício 11. Criando Matrizes OD</a:t>
            </a:r>
          </a:p>
          <a:p>
            <a:r>
              <a:rPr lang="pt-BR" dirty="0"/>
              <a:t>Exercício 12. Adicionando Demanda de Tráfego</a:t>
            </a:r>
          </a:p>
          <a:p>
            <a:r>
              <a:rPr lang="pt-BR" dirty="0"/>
              <a:t>Exercício 13. Executando uma Simulação com Demanda de Tráfego</a:t>
            </a:r>
          </a:p>
          <a:p>
            <a:r>
              <a:rPr lang="pt-BR" dirty="0"/>
              <a:t>Exercício 14. Criando Grupos Semafóricos</a:t>
            </a:r>
          </a:p>
          <a:p>
            <a:r>
              <a:rPr lang="pt-BR" dirty="0"/>
              <a:t>Exercício 15. Criando Fases Semafóricas</a:t>
            </a:r>
          </a:p>
          <a:p>
            <a:r>
              <a:rPr lang="pt-BR" dirty="0"/>
              <a:t>Exercício 16. Adicionando Medidores</a:t>
            </a:r>
          </a:p>
          <a:p>
            <a:r>
              <a:rPr lang="pt-BR" dirty="0"/>
              <a:t>Exercício 17. Criando um Plano de Controle Mestre</a:t>
            </a:r>
          </a:p>
          <a:p>
            <a:r>
              <a:rPr lang="pt-BR" dirty="0"/>
              <a:t>Exercício 18. Executando uma Simulação com um Plano de Controle Mestre</a:t>
            </a:r>
          </a:p>
          <a:p>
            <a:r>
              <a:rPr lang="pt-BR" dirty="0"/>
              <a:t>Exercício 19. Definindo Faixas Reservadas</a:t>
            </a:r>
          </a:p>
          <a:p>
            <a:r>
              <a:rPr lang="pt-BR" dirty="0"/>
              <a:t>Exercício 20. Adicionando Paradas de Ônibus</a:t>
            </a:r>
          </a:p>
          <a:p>
            <a:r>
              <a:rPr lang="pt-BR" dirty="0"/>
              <a:t>Exercício 21. Definindo Linhas de Transporte Coletivo</a:t>
            </a:r>
          </a:p>
          <a:p>
            <a:r>
              <a:rPr lang="pt-BR" dirty="0"/>
              <a:t>Exercício 22. Executando uma Simulação com Transporte Coletivo</a:t>
            </a:r>
          </a:p>
        </p:txBody>
      </p:sp>
    </p:spTree>
    <p:extLst>
      <p:ext uri="{BB962C8B-B14F-4D97-AF65-F5344CB8AC3E}">
        <p14:creationId xmlns:p14="http://schemas.microsoft.com/office/powerpoint/2010/main" val="350446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B6F4A-250F-A34B-B84C-20E1411FB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Comparação de Cenários: tabelas, bancos de dados, Excel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23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Estatísticas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Resolução temporal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37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Estatísticas periódicas: agregadas por intervalos (duração definida pelo usuário)</a:t>
            </a:r>
          </a:p>
          <a:p>
            <a:r>
              <a:rPr lang="en-US" dirty="0"/>
              <a:t>Estatísticas globais: do início ao fim da simulação (sem o período de aquecimento)</a:t>
            </a:r>
          </a:p>
        </p:txBody>
      </p:sp>
      <p:grpSp>
        <p:nvGrpSpPr>
          <p:cNvPr id="6" name="Group 48">
            <a:extLst>
              <a:ext uri="{FF2B5EF4-FFF2-40B4-BE49-F238E27FC236}">
                <a16:creationId xmlns:a16="http://schemas.microsoft.com/office/drawing/2014/main" id="{DFBB6470-2B49-4FAB-AFEC-C27327B710AB}"/>
              </a:ext>
            </a:extLst>
          </p:cNvPr>
          <p:cNvGrpSpPr>
            <a:grpSpLocks/>
          </p:cNvGrpSpPr>
          <p:nvPr/>
        </p:nvGrpSpPr>
        <p:grpSpPr bwMode="auto">
          <a:xfrm>
            <a:off x="3415736" y="3816854"/>
            <a:ext cx="5502045" cy="1533525"/>
            <a:chOff x="1641683" y="4602955"/>
            <a:chExt cx="5502085" cy="1534320"/>
          </a:xfrm>
        </p:grpSpPr>
        <p:cxnSp>
          <p:nvCxnSpPr>
            <p:cNvPr id="7" name="Straight Arrow Connector 9">
              <a:extLst>
                <a:ext uri="{FF2B5EF4-FFF2-40B4-BE49-F238E27FC236}">
                  <a16:creationId xmlns:a16="http://schemas.microsoft.com/office/drawing/2014/main" id="{05265E65-A23A-4EA8-906E-21B02C49BB32}"/>
                </a:ext>
              </a:extLst>
            </p:cNvPr>
            <p:cNvCxnSpPr/>
            <p:nvPr/>
          </p:nvCxnSpPr>
          <p:spPr bwMode="auto">
            <a:xfrm>
              <a:off x="2857488" y="5071510"/>
              <a:ext cx="4286280" cy="1589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12">
              <a:extLst>
                <a:ext uri="{FF2B5EF4-FFF2-40B4-BE49-F238E27FC236}">
                  <a16:creationId xmlns:a16="http://schemas.microsoft.com/office/drawing/2014/main" id="{1D353BF9-2063-4A06-9B17-7CD93EA458E8}"/>
                </a:ext>
              </a:extLst>
            </p:cNvPr>
            <p:cNvCxnSpPr/>
            <p:nvPr/>
          </p:nvCxnSpPr>
          <p:spPr bwMode="auto">
            <a:xfrm rot="10800000">
              <a:off x="1643042" y="5071510"/>
              <a:ext cx="1214446" cy="1589"/>
            </a:xfrm>
            <a:prstGeom prst="line">
              <a:avLst/>
            </a:prstGeom>
            <a:ln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14">
              <a:extLst>
                <a:ext uri="{FF2B5EF4-FFF2-40B4-BE49-F238E27FC236}">
                  <a16:creationId xmlns:a16="http://schemas.microsoft.com/office/drawing/2014/main" id="{1035873B-3AD1-44B8-9C39-6417463C03DD}"/>
                </a:ext>
              </a:extLst>
            </p:cNvPr>
            <p:cNvCxnSpPr/>
            <p:nvPr/>
          </p:nvCxnSpPr>
          <p:spPr bwMode="auto">
            <a:xfrm rot="5400000" flipH="1" flipV="1">
              <a:off x="2786014" y="5000037"/>
              <a:ext cx="142949" cy="3175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15">
              <a:extLst>
                <a:ext uri="{FF2B5EF4-FFF2-40B4-BE49-F238E27FC236}">
                  <a16:creationId xmlns:a16="http://schemas.microsoft.com/office/drawing/2014/main" id="{F41DB45D-0C0B-4804-82D6-78877EBF503F}"/>
                </a:ext>
              </a:extLst>
            </p:cNvPr>
            <p:cNvCxnSpPr/>
            <p:nvPr/>
          </p:nvCxnSpPr>
          <p:spPr bwMode="auto">
            <a:xfrm rot="5400000" flipH="1" flipV="1">
              <a:off x="3286873" y="4999242"/>
              <a:ext cx="142949" cy="1587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7">
              <a:extLst>
                <a:ext uri="{FF2B5EF4-FFF2-40B4-BE49-F238E27FC236}">
                  <a16:creationId xmlns:a16="http://schemas.microsoft.com/office/drawing/2014/main" id="{AEB589E6-98FC-493A-94AB-9C532E6FB0EB}"/>
                </a:ext>
              </a:extLst>
            </p:cNvPr>
            <p:cNvCxnSpPr/>
            <p:nvPr/>
          </p:nvCxnSpPr>
          <p:spPr bwMode="auto">
            <a:xfrm rot="5400000" flipH="1" flipV="1">
              <a:off x="3785352" y="4999242"/>
              <a:ext cx="142949" cy="1587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8">
              <a:extLst>
                <a:ext uri="{FF2B5EF4-FFF2-40B4-BE49-F238E27FC236}">
                  <a16:creationId xmlns:a16="http://schemas.microsoft.com/office/drawing/2014/main" id="{B1F27B1B-AFDB-4B30-A576-93A0C13E5D8E}"/>
                </a:ext>
              </a:extLst>
            </p:cNvPr>
            <p:cNvCxnSpPr/>
            <p:nvPr/>
          </p:nvCxnSpPr>
          <p:spPr bwMode="auto">
            <a:xfrm rot="5400000" flipH="1" flipV="1">
              <a:off x="3783764" y="5000831"/>
              <a:ext cx="142949" cy="1588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9">
              <a:extLst>
                <a:ext uri="{FF2B5EF4-FFF2-40B4-BE49-F238E27FC236}">
                  <a16:creationId xmlns:a16="http://schemas.microsoft.com/office/drawing/2014/main" id="{7BC13C56-E2C6-42F4-B0E4-30A38F2B2CE7}"/>
                </a:ext>
              </a:extLst>
            </p:cNvPr>
            <p:cNvCxnSpPr/>
            <p:nvPr/>
          </p:nvCxnSpPr>
          <p:spPr bwMode="auto">
            <a:xfrm rot="5400000" flipH="1" flipV="1">
              <a:off x="4285417" y="4999242"/>
              <a:ext cx="142949" cy="1588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20">
              <a:extLst>
                <a:ext uri="{FF2B5EF4-FFF2-40B4-BE49-F238E27FC236}">
                  <a16:creationId xmlns:a16="http://schemas.microsoft.com/office/drawing/2014/main" id="{9B169D8C-0F11-4CA3-958C-45A99FEEECC9}"/>
                </a:ext>
              </a:extLst>
            </p:cNvPr>
            <p:cNvCxnSpPr/>
            <p:nvPr/>
          </p:nvCxnSpPr>
          <p:spPr bwMode="auto">
            <a:xfrm rot="5400000" flipH="1" flipV="1">
              <a:off x="4283830" y="5000831"/>
              <a:ext cx="142949" cy="1587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21">
              <a:extLst>
                <a:ext uri="{FF2B5EF4-FFF2-40B4-BE49-F238E27FC236}">
                  <a16:creationId xmlns:a16="http://schemas.microsoft.com/office/drawing/2014/main" id="{32E04FA6-90BB-4DDA-B851-CC9C682456DD}"/>
                </a:ext>
              </a:extLst>
            </p:cNvPr>
            <p:cNvCxnSpPr/>
            <p:nvPr/>
          </p:nvCxnSpPr>
          <p:spPr bwMode="auto">
            <a:xfrm rot="5400000" flipH="1" flipV="1">
              <a:off x="4785484" y="4999242"/>
              <a:ext cx="142949" cy="1587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22">
              <a:extLst>
                <a:ext uri="{FF2B5EF4-FFF2-40B4-BE49-F238E27FC236}">
                  <a16:creationId xmlns:a16="http://schemas.microsoft.com/office/drawing/2014/main" id="{CD9858A0-5D41-40E8-B52D-7942413E5A74}"/>
                </a:ext>
              </a:extLst>
            </p:cNvPr>
            <p:cNvCxnSpPr/>
            <p:nvPr/>
          </p:nvCxnSpPr>
          <p:spPr bwMode="auto">
            <a:xfrm rot="5400000" flipH="1" flipV="1">
              <a:off x="4787071" y="5000831"/>
              <a:ext cx="142949" cy="1588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23">
              <a:extLst>
                <a:ext uri="{FF2B5EF4-FFF2-40B4-BE49-F238E27FC236}">
                  <a16:creationId xmlns:a16="http://schemas.microsoft.com/office/drawing/2014/main" id="{CE7391FC-C6D1-43CD-9521-47860E88F4E8}"/>
                </a:ext>
              </a:extLst>
            </p:cNvPr>
            <p:cNvCxnSpPr/>
            <p:nvPr/>
          </p:nvCxnSpPr>
          <p:spPr bwMode="auto">
            <a:xfrm rot="5400000" flipH="1" flipV="1">
              <a:off x="5288724" y="4999242"/>
              <a:ext cx="142949" cy="1588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24">
              <a:extLst>
                <a:ext uri="{FF2B5EF4-FFF2-40B4-BE49-F238E27FC236}">
                  <a16:creationId xmlns:a16="http://schemas.microsoft.com/office/drawing/2014/main" id="{A8D5339A-2B69-4852-8E64-F6E49A11002B}"/>
                </a:ext>
              </a:extLst>
            </p:cNvPr>
            <p:cNvSpPr txBox="1"/>
            <p:nvPr/>
          </p:nvSpPr>
          <p:spPr>
            <a:xfrm>
              <a:off x="1641683" y="4602955"/>
              <a:ext cx="4508127" cy="3264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en-US" sz="1600" dirty="0">
                  <a:solidFill>
                    <a:schemeClr val="bg2">
                      <a:lumMod val="50000"/>
                    </a:schemeClr>
                  </a:solidFill>
                  <a:latin typeface="Regular Aimsun Medium" panose="02000603040000020003" pitchFamily="50" charset="0"/>
                </a:rPr>
                <a:t>Aquecim.       0’       10’      20’      30’      40’      50’      60’ </a:t>
              </a:r>
            </a:p>
          </p:txBody>
        </p:sp>
        <p:cxnSp>
          <p:nvCxnSpPr>
            <p:cNvPr id="19" name="Straight Connector 25">
              <a:extLst>
                <a:ext uri="{FF2B5EF4-FFF2-40B4-BE49-F238E27FC236}">
                  <a16:creationId xmlns:a16="http://schemas.microsoft.com/office/drawing/2014/main" id="{A2F327FA-B160-40FE-95C5-D439C9B47A87}"/>
                </a:ext>
              </a:extLst>
            </p:cNvPr>
            <p:cNvCxnSpPr/>
            <p:nvPr/>
          </p:nvCxnSpPr>
          <p:spPr bwMode="auto">
            <a:xfrm rot="5400000" flipH="1" flipV="1">
              <a:off x="5283962" y="5000831"/>
              <a:ext cx="142949" cy="1587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26">
              <a:extLst>
                <a:ext uri="{FF2B5EF4-FFF2-40B4-BE49-F238E27FC236}">
                  <a16:creationId xmlns:a16="http://schemas.microsoft.com/office/drawing/2014/main" id="{6D02349E-F48F-48C8-A686-B8D8AD202316}"/>
                </a:ext>
              </a:extLst>
            </p:cNvPr>
            <p:cNvCxnSpPr/>
            <p:nvPr/>
          </p:nvCxnSpPr>
          <p:spPr bwMode="auto">
            <a:xfrm rot="5400000" flipH="1" flipV="1">
              <a:off x="5785616" y="4999242"/>
              <a:ext cx="142949" cy="1587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ight Bracket 27">
              <a:extLst>
                <a:ext uri="{FF2B5EF4-FFF2-40B4-BE49-F238E27FC236}">
                  <a16:creationId xmlns:a16="http://schemas.microsoft.com/office/drawing/2014/main" id="{1DEB4DEC-808C-4536-93C9-AD80B0EF277D}"/>
                </a:ext>
              </a:extLst>
            </p:cNvPr>
            <p:cNvSpPr/>
            <p:nvPr/>
          </p:nvSpPr>
          <p:spPr bwMode="auto">
            <a:xfrm rot="5400000">
              <a:off x="3030490" y="5071619"/>
              <a:ext cx="142949" cy="428628"/>
            </a:xfrm>
            <a:prstGeom prst="rightBracket">
              <a:avLst/>
            </a:prstGeom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2" name="Right Bracket 28">
              <a:extLst>
                <a:ext uri="{FF2B5EF4-FFF2-40B4-BE49-F238E27FC236}">
                  <a16:creationId xmlns:a16="http://schemas.microsoft.com/office/drawing/2014/main" id="{3C173D20-D9A6-4D66-8BF0-B0E07E5C10AB}"/>
                </a:ext>
              </a:extLst>
            </p:cNvPr>
            <p:cNvSpPr/>
            <p:nvPr/>
          </p:nvSpPr>
          <p:spPr bwMode="auto">
            <a:xfrm rot="5400000">
              <a:off x="3552781" y="5071619"/>
              <a:ext cx="142949" cy="428628"/>
            </a:xfrm>
            <a:prstGeom prst="rightBracket">
              <a:avLst/>
            </a:prstGeom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3" name="Right Bracket 29">
              <a:extLst>
                <a:ext uri="{FF2B5EF4-FFF2-40B4-BE49-F238E27FC236}">
                  <a16:creationId xmlns:a16="http://schemas.microsoft.com/office/drawing/2014/main" id="{FAA0EB3E-F522-4000-BC20-0D09A4355DFB}"/>
                </a:ext>
              </a:extLst>
            </p:cNvPr>
            <p:cNvSpPr/>
            <p:nvPr/>
          </p:nvSpPr>
          <p:spPr bwMode="auto">
            <a:xfrm rot="5400000">
              <a:off x="4062373" y="5071619"/>
              <a:ext cx="142949" cy="428628"/>
            </a:xfrm>
            <a:prstGeom prst="rightBracket">
              <a:avLst/>
            </a:prstGeom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4" name="Right Bracket 30">
              <a:extLst>
                <a:ext uri="{FF2B5EF4-FFF2-40B4-BE49-F238E27FC236}">
                  <a16:creationId xmlns:a16="http://schemas.microsoft.com/office/drawing/2014/main" id="{267CCF86-48A2-4EB7-8C23-200B738C7769}"/>
                </a:ext>
              </a:extLst>
            </p:cNvPr>
            <p:cNvSpPr/>
            <p:nvPr/>
          </p:nvSpPr>
          <p:spPr bwMode="auto">
            <a:xfrm rot="5400000">
              <a:off x="4562438" y="5071619"/>
              <a:ext cx="142949" cy="428628"/>
            </a:xfrm>
            <a:prstGeom prst="rightBracket">
              <a:avLst/>
            </a:prstGeom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5" name="Right Bracket 31">
              <a:extLst>
                <a:ext uri="{FF2B5EF4-FFF2-40B4-BE49-F238E27FC236}">
                  <a16:creationId xmlns:a16="http://schemas.microsoft.com/office/drawing/2014/main" id="{F89F0C91-B180-4071-A185-BBE74D668373}"/>
                </a:ext>
              </a:extLst>
            </p:cNvPr>
            <p:cNvSpPr/>
            <p:nvPr/>
          </p:nvSpPr>
          <p:spPr bwMode="auto">
            <a:xfrm rot="5400000">
              <a:off x="5084730" y="5071619"/>
              <a:ext cx="142949" cy="428628"/>
            </a:xfrm>
            <a:prstGeom prst="rightBracket">
              <a:avLst/>
            </a:prstGeom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6" name="Right Bracket 32">
              <a:extLst>
                <a:ext uri="{FF2B5EF4-FFF2-40B4-BE49-F238E27FC236}">
                  <a16:creationId xmlns:a16="http://schemas.microsoft.com/office/drawing/2014/main" id="{3F6505A4-7F49-4215-B941-671CDFAC5029}"/>
                </a:ext>
              </a:extLst>
            </p:cNvPr>
            <p:cNvSpPr/>
            <p:nvPr/>
          </p:nvSpPr>
          <p:spPr bwMode="auto">
            <a:xfrm rot="5400000">
              <a:off x="5594320" y="5071619"/>
              <a:ext cx="142949" cy="428628"/>
            </a:xfrm>
            <a:prstGeom prst="rightBracket">
              <a:avLst/>
            </a:prstGeom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7" name="Right Bracket 33">
              <a:extLst>
                <a:ext uri="{FF2B5EF4-FFF2-40B4-BE49-F238E27FC236}">
                  <a16:creationId xmlns:a16="http://schemas.microsoft.com/office/drawing/2014/main" id="{855D5B65-6E9B-4447-AAAA-6178E905D4C0}"/>
                </a:ext>
              </a:extLst>
            </p:cNvPr>
            <p:cNvSpPr/>
            <p:nvPr/>
          </p:nvSpPr>
          <p:spPr bwMode="auto">
            <a:xfrm rot="5400000">
              <a:off x="4357650" y="4214582"/>
              <a:ext cx="142949" cy="3000396"/>
            </a:xfrm>
            <a:prstGeom prst="rightBracket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28" name="Object 6">
              <a:extLst>
                <a:ext uri="{FF2B5EF4-FFF2-40B4-BE49-F238E27FC236}">
                  <a16:creationId xmlns:a16="http://schemas.microsoft.com/office/drawing/2014/main" id="{9676590E-E86E-446F-8FC7-A18635A483C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41802" y="5857875"/>
            <a:ext cx="26035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657600" imgH="3962520" progId="Equation.3">
                    <p:embed/>
                  </p:oleObj>
                </mc:Choice>
                <mc:Fallback>
                  <p:oleObj name="Equation" r:id="rId3" imgW="3657600" imgH="3962520" progId="Equation.3">
                    <p:embed/>
                    <p:pic>
                      <p:nvPicPr>
                        <p:cNvPr id="28" name="Object 6">
                          <a:extLst>
                            <a:ext uri="{FF2B5EF4-FFF2-40B4-BE49-F238E27FC236}">
                              <a16:creationId xmlns:a16="http://schemas.microsoft.com/office/drawing/2014/main" id="{9676590E-E86E-446F-8FC7-A18635A483C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1802" y="5857875"/>
                          <a:ext cx="260350" cy="279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7">
              <a:extLst>
                <a:ext uri="{FF2B5EF4-FFF2-40B4-BE49-F238E27FC236}">
                  <a16:creationId xmlns:a16="http://schemas.microsoft.com/office/drawing/2014/main" id="{12DF002E-D265-4191-97B9-792898209E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56113" y="5857892"/>
            <a:ext cx="258763" cy="238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3657600" imgH="3352680" progId="">
                    <p:embed/>
                  </p:oleObj>
                </mc:Choice>
                <mc:Fallback>
                  <p:oleObj r:id="rId5" imgW="3657600" imgH="3352680" progId="">
                    <p:embed/>
                    <p:pic>
                      <p:nvPicPr>
                        <p:cNvPr id="29" name="Object 7">
                          <a:extLst>
                            <a:ext uri="{FF2B5EF4-FFF2-40B4-BE49-F238E27FC236}">
                              <a16:creationId xmlns:a16="http://schemas.microsoft.com/office/drawing/2014/main" id="{12DF002E-D265-4191-97B9-792898209E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6113" y="5857892"/>
                          <a:ext cx="258763" cy="2381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8">
              <a:extLst>
                <a:ext uri="{FF2B5EF4-FFF2-40B4-BE49-F238E27FC236}">
                  <a16:creationId xmlns:a16="http://schemas.microsoft.com/office/drawing/2014/main" id="{70379025-336E-4530-BC4F-185441985F7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07740" y="5377490"/>
            <a:ext cx="214314" cy="2299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657600" imgH="3962520" progId="Equation.3">
                    <p:embed/>
                  </p:oleObj>
                </mc:Choice>
                <mc:Fallback>
                  <p:oleObj name="Equation" r:id="rId3" imgW="3657600" imgH="3962520" progId="Equation.3">
                    <p:embed/>
                    <p:pic>
                      <p:nvPicPr>
                        <p:cNvPr id="30" name="Object 8">
                          <a:extLst>
                            <a:ext uri="{FF2B5EF4-FFF2-40B4-BE49-F238E27FC236}">
                              <a16:creationId xmlns:a16="http://schemas.microsoft.com/office/drawing/2014/main" id="{70379025-336E-4530-BC4F-185441985F7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7740" y="5377490"/>
                          <a:ext cx="214314" cy="2299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9">
              <a:extLst>
                <a:ext uri="{FF2B5EF4-FFF2-40B4-BE49-F238E27FC236}">
                  <a16:creationId xmlns:a16="http://schemas.microsoft.com/office/drawing/2014/main" id="{3AFAEA58-5BDB-421A-A2B1-B7394E1980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53229" y="5357827"/>
            <a:ext cx="232887" cy="214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3657600" imgH="3352680" progId="">
                    <p:embed/>
                  </p:oleObj>
                </mc:Choice>
                <mc:Fallback>
                  <p:oleObj r:id="rId5" imgW="3657600" imgH="3352680" progId="">
                    <p:embed/>
                    <p:pic>
                      <p:nvPicPr>
                        <p:cNvPr id="31" name="Object 9">
                          <a:extLst>
                            <a:ext uri="{FF2B5EF4-FFF2-40B4-BE49-F238E27FC236}">
                              <a16:creationId xmlns:a16="http://schemas.microsoft.com/office/drawing/2014/main" id="{3AFAEA58-5BDB-421A-A2B1-B7394E1980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3229" y="5357827"/>
                          <a:ext cx="232887" cy="2143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10">
              <a:extLst>
                <a:ext uri="{FF2B5EF4-FFF2-40B4-BE49-F238E27FC236}">
                  <a16:creationId xmlns:a16="http://schemas.microsoft.com/office/drawing/2014/main" id="{B5315D77-952E-4E6F-8AF9-F493EC80F3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0299" y="5376876"/>
            <a:ext cx="21431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657600" imgH="3962520" progId="Equation.3">
                    <p:embed/>
                  </p:oleObj>
                </mc:Choice>
                <mc:Fallback>
                  <p:oleObj name="Equation" r:id="rId3" imgW="3657600" imgH="3962520" progId="Equation.3">
                    <p:embed/>
                    <p:pic>
                      <p:nvPicPr>
                        <p:cNvPr id="32" name="Object 10">
                          <a:extLst>
                            <a:ext uri="{FF2B5EF4-FFF2-40B4-BE49-F238E27FC236}">
                              <a16:creationId xmlns:a16="http://schemas.microsoft.com/office/drawing/2014/main" id="{B5315D77-952E-4E6F-8AF9-F493EC80F32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0299" y="5376876"/>
                          <a:ext cx="21431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Object 11">
              <a:extLst>
                <a:ext uri="{FF2B5EF4-FFF2-40B4-BE49-F238E27FC236}">
                  <a16:creationId xmlns:a16="http://schemas.microsoft.com/office/drawing/2014/main" id="{8043139B-C0E3-42F5-B945-42DDD29A546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94762" y="5357826"/>
            <a:ext cx="23336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3657600" imgH="3352680" progId="">
                    <p:embed/>
                  </p:oleObj>
                </mc:Choice>
                <mc:Fallback>
                  <p:oleObj r:id="rId5" imgW="3657600" imgH="3352680" progId="">
                    <p:embed/>
                    <p:pic>
                      <p:nvPicPr>
                        <p:cNvPr id="33" name="Object 11">
                          <a:extLst>
                            <a:ext uri="{FF2B5EF4-FFF2-40B4-BE49-F238E27FC236}">
                              <a16:creationId xmlns:a16="http://schemas.microsoft.com/office/drawing/2014/main" id="{8043139B-C0E3-42F5-B945-42DDD29A546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4762" y="5357826"/>
                          <a:ext cx="23336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12">
              <a:extLst>
                <a:ext uri="{FF2B5EF4-FFF2-40B4-BE49-F238E27FC236}">
                  <a16:creationId xmlns:a16="http://schemas.microsoft.com/office/drawing/2014/main" id="{CBF52799-2105-4A60-825D-0EC2963B61F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58554" y="5376876"/>
            <a:ext cx="21431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657600" imgH="3962520" progId="Equation.3">
                    <p:embed/>
                  </p:oleObj>
                </mc:Choice>
                <mc:Fallback>
                  <p:oleObj name="Equation" r:id="rId3" imgW="3657600" imgH="3962520" progId="Equation.3">
                    <p:embed/>
                    <p:pic>
                      <p:nvPicPr>
                        <p:cNvPr id="34" name="Object 12">
                          <a:extLst>
                            <a:ext uri="{FF2B5EF4-FFF2-40B4-BE49-F238E27FC236}">
                              <a16:creationId xmlns:a16="http://schemas.microsoft.com/office/drawing/2014/main" id="{CBF52799-2105-4A60-825D-0EC2963B61F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8554" y="5376876"/>
                          <a:ext cx="21431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" name="Object 13">
              <a:extLst>
                <a:ext uri="{FF2B5EF4-FFF2-40B4-BE49-F238E27FC236}">
                  <a16:creationId xmlns:a16="http://schemas.microsoft.com/office/drawing/2014/main" id="{32C809C5-56B0-4CEA-94A6-0C628F32C40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03017" y="5357826"/>
            <a:ext cx="23336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3657600" imgH="3352680" progId="">
                    <p:embed/>
                  </p:oleObj>
                </mc:Choice>
                <mc:Fallback>
                  <p:oleObj r:id="rId5" imgW="3657600" imgH="3352680" progId="">
                    <p:embed/>
                    <p:pic>
                      <p:nvPicPr>
                        <p:cNvPr id="35" name="Object 13">
                          <a:extLst>
                            <a:ext uri="{FF2B5EF4-FFF2-40B4-BE49-F238E27FC236}">
                              <a16:creationId xmlns:a16="http://schemas.microsoft.com/office/drawing/2014/main" id="{32C809C5-56B0-4CEA-94A6-0C628F32C40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3017" y="5357826"/>
                          <a:ext cx="23336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ct 14">
              <a:extLst>
                <a:ext uri="{FF2B5EF4-FFF2-40B4-BE49-F238E27FC236}">
                  <a16:creationId xmlns:a16="http://schemas.microsoft.com/office/drawing/2014/main" id="{0AE4A104-735D-42A6-8097-AA47B16D0D4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40599" y="5376876"/>
            <a:ext cx="21431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657600" imgH="3962520" progId="Equation.3">
                    <p:embed/>
                  </p:oleObj>
                </mc:Choice>
                <mc:Fallback>
                  <p:oleObj name="Equation" r:id="rId3" imgW="3657600" imgH="3962520" progId="Equation.3">
                    <p:embed/>
                    <p:pic>
                      <p:nvPicPr>
                        <p:cNvPr id="36" name="Object 14">
                          <a:extLst>
                            <a:ext uri="{FF2B5EF4-FFF2-40B4-BE49-F238E27FC236}">
                              <a16:creationId xmlns:a16="http://schemas.microsoft.com/office/drawing/2014/main" id="{0AE4A104-735D-42A6-8097-AA47B16D0D4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0599" y="5376876"/>
                          <a:ext cx="21431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Object 15">
              <a:extLst>
                <a:ext uri="{FF2B5EF4-FFF2-40B4-BE49-F238E27FC236}">
                  <a16:creationId xmlns:a16="http://schemas.microsoft.com/office/drawing/2014/main" id="{BFB4870E-65A0-4CCF-A639-27A360AC1B4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85062" y="5357826"/>
            <a:ext cx="23336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3657600" imgH="3352680" progId="">
                    <p:embed/>
                  </p:oleObj>
                </mc:Choice>
                <mc:Fallback>
                  <p:oleObj r:id="rId5" imgW="3657600" imgH="3352680" progId="">
                    <p:embed/>
                    <p:pic>
                      <p:nvPicPr>
                        <p:cNvPr id="37" name="Object 15">
                          <a:extLst>
                            <a:ext uri="{FF2B5EF4-FFF2-40B4-BE49-F238E27FC236}">
                              <a16:creationId xmlns:a16="http://schemas.microsoft.com/office/drawing/2014/main" id="{BFB4870E-65A0-4CCF-A639-27A360AC1B4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5062" y="5357826"/>
                          <a:ext cx="23336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" name="Object 16">
              <a:extLst>
                <a:ext uri="{FF2B5EF4-FFF2-40B4-BE49-F238E27FC236}">
                  <a16:creationId xmlns:a16="http://schemas.microsoft.com/office/drawing/2014/main" id="{A92A574D-3FAB-4776-92AF-91458408F47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72775" y="5376876"/>
            <a:ext cx="21431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657600" imgH="3962520" progId="Equation.3">
                    <p:embed/>
                  </p:oleObj>
                </mc:Choice>
                <mc:Fallback>
                  <p:oleObj name="Equation" r:id="rId3" imgW="3657600" imgH="3962520" progId="Equation.3">
                    <p:embed/>
                    <p:pic>
                      <p:nvPicPr>
                        <p:cNvPr id="38" name="Object 16">
                          <a:extLst>
                            <a:ext uri="{FF2B5EF4-FFF2-40B4-BE49-F238E27FC236}">
                              <a16:creationId xmlns:a16="http://schemas.microsoft.com/office/drawing/2014/main" id="{A92A574D-3FAB-4776-92AF-91458408F47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2775" y="5376876"/>
                          <a:ext cx="21431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" name="Object 17">
              <a:extLst>
                <a:ext uri="{FF2B5EF4-FFF2-40B4-BE49-F238E27FC236}">
                  <a16:creationId xmlns:a16="http://schemas.microsoft.com/office/drawing/2014/main" id="{0A6D7F4B-45DB-4839-826D-C3B47F38E6D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17238" y="5357826"/>
            <a:ext cx="23336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3657600" imgH="3352680" progId="">
                    <p:embed/>
                  </p:oleObj>
                </mc:Choice>
                <mc:Fallback>
                  <p:oleObj r:id="rId5" imgW="3657600" imgH="3352680" progId="">
                    <p:embed/>
                    <p:pic>
                      <p:nvPicPr>
                        <p:cNvPr id="39" name="Object 17">
                          <a:extLst>
                            <a:ext uri="{FF2B5EF4-FFF2-40B4-BE49-F238E27FC236}">
                              <a16:creationId xmlns:a16="http://schemas.microsoft.com/office/drawing/2014/main" id="{0A6D7F4B-45DB-4839-826D-C3B47F38E6D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7238" y="5357826"/>
                          <a:ext cx="23336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" name="Object 18">
              <a:extLst>
                <a:ext uri="{FF2B5EF4-FFF2-40B4-BE49-F238E27FC236}">
                  <a16:creationId xmlns:a16="http://schemas.microsoft.com/office/drawing/2014/main" id="{D77D7844-0C2C-4AE0-BD94-713B95402F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58752" y="5376876"/>
            <a:ext cx="21431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657600" imgH="3962520" progId="Equation.3">
                    <p:embed/>
                  </p:oleObj>
                </mc:Choice>
                <mc:Fallback>
                  <p:oleObj name="Equation" r:id="rId7" imgW="3657600" imgH="3962520" progId="Equation.3">
                    <p:embed/>
                    <p:pic>
                      <p:nvPicPr>
                        <p:cNvPr id="40" name="Object 18">
                          <a:extLst>
                            <a:ext uri="{FF2B5EF4-FFF2-40B4-BE49-F238E27FC236}">
                              <a16:creationId xmlns:a16="http://schemas.microsoft.com/office/drawing/2014/main" id="{D77D7844-0C2C-4AE0-BD94-713B95402F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58752" y="5376876"/>
                          <a:ext cx="21431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" name="Object 19">
              <a:extLst>
                <a:ext uri="{FF2B5EF4-FFF2-40B4-BE49-F238E27FC236}">
                  <a16:creationId xmlns:a16="http://schemas.microsoft.com/office/drawing/2014/main" id="{E8D63169-6884-4EE2-AE47-6B48E8EE0B3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603215" y="5357826"/>
            <a:ext cx="23336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8" imgW="3657600" imgH="3352680" progId="">
                    <p:embed/>
                  </p:oleObj>
                </mc:Choice>
                <mc:Fallback>
                  <p:oleObj r:id="rId8" imgW="3657600" imgH="3352680" progId="">
                    <p:embed/>
                    <p:pic>
                      <p:nvPicPr>
                        <p:cNvPr id="41" name="Object 19">
                          <a:extLst>
                            <a:ext uri="{FF2B5EF4-FFF2-40B4-BE49-F238E27FC236}">
                              <a16:creationId xmlns:a16="http://schemas.microsoft.com/office/drawing/2014/main" id="{E8D63169-6884-4EE2-AE47-6B48E8EE0B3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3215" y="5357826"/>
                          <a:ext cx="23336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7365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F80D9"/>
                </a:solidFill>
              </a:rPr>
              <a:t>Estatísticas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Objeto / Nível de agregação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38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Sistema</a:t>
            </a:r>
          </a:p>
          <a:p>
            <a:r>
              <a:rPr lang="en-GB" dirty="0"/>
              <a:t>Seções / conversões / nós</a:t>
            </a:r>
          </a:p>
          <a:p>
            <a:r>
              <a:rPr lang="en-GB" dirty="0"/>
              <a:t>Centroides / pares OD</a:t>
            </a:r>
          </a:p>
          <a:p>
            <a:r>
              <a:rPr lang="en-GB" dirty="0"/>
              <a:t>Linhas de transporte público</a:t>
            </a:r>
          </a:p>
          <a:p>
            <a:r>
              <a:rPr lang="en-GB" dirty="0" err="1"/>
              <a:t>Sub-rotas</a:t>
            </a:r>
            <a:endParaRPr lang="en-GB" dirty="0"/>
          </a:p>
          <a:p>
            <a:r>
              <a:rPr lang="en-GB" dirty="0"/>
              <a:t>Agrupamentos</a:t>
            </a:r>
          </a:p>
          <a:p>
            <a:r>
              <a:rPr lang="en-GB" dirty="0"/>
              <a:t>Controle</a:t>
            </a:r>
          </a:p>
          <a:p>
            <a:r>
              <a:rPr lang="en-GB" dirty="0"/>
              <a:t>Gerenciamento de tráfego</a:t>
            </a:r>
            <a:endParaRPr lang="en-US" dirty="0"/>
          </a:p>
        </p:txBody>
      </p:sp>
      <p:pic>
        <p:nvPicPr>
          <p:cNvPr id="42" name="Picture 4">
            <a:extLst>
              <a:ext uri="{FF2B5EF4-FFF2-40B4-BE49-F238E27FC236}">
                <a16:creationId xmlns:a16="http://schemas.microsoft.com/office/drawing/2014/main" id="{BFACF967-210B-4A82-9508-7125E1902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979" y="1683152"/>
            <a:ext cx="4767263" cy="376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35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F80D9"/>
                </a:solidFill>
              </a:rPr>
              <a:t>Estatísticas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Variáveis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39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Fluxo, velocidade e densidade</a:t>
            </a:r>
          </a:p>
          <a:p>
            <a:r>
              <a:rPr lang="en-GB" dirty="0"/>
              <a:t>Tempo de viagem e tempo de atraso</a:t>
            </a:r>
          </a:p>
          <a:p>
            <a:r>
              <a:rPr lang="en-GB" dirty="0"/>
              <a:t>Comprimento da fila</a:t>
            </a:r>
          </a:p>
          <a:p>
            <a:r>
              <a:rPr lang="en-GB" dirty="0"/>
              <a:t>Tempo de parada e número de paradas (micro)</a:t>
            </a:r>
          </a:p>
          <a:p>
            <a:r>
              <a:rPr lang="en-GB" dirty="0"/>
              <a:t>Nível de serviço (conforme o HCM) (micro)</a:t>
            </a:r>
          </a:p>
          <a:p>
            <a:r>
              <a:rPr lang="en-GB" dirty="0"/>
              <a:t>Consumo de combustível (micro)</a:t>
            </a:r>
          </a:p>
          <a:p>
            <a:r>
              <a:rPr lang="en-GB" dirty="0"/>
              <a:t>Emissões de poluentes (micro)</a:t>
            </a:r>
          </a:p>
          <a:p>
            <a:r>
              <a:rPr lang="en-GB" dirty="0"/>
              <a:t>Distância total percorrida e tempo total de viagem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i="1" dirty="0">
                <a:solidFill>
                  <a:srgbClr val="EF442E"/>
                </a:solidFill>
              </a:rPr>
              <a:t>Algumas estatísticas também estão disponíveis por faixa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9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4D584C7-A5E0-E865-0774-3CDDC234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Visão geral do Aimsun Next 26</a:t>
            </a:r>
          </a:p>
        </p:txBody>
      </p:sp>
      <p:sp>
        <p:nvSpPr>
          <p:cNvPr id="9" name="Subtítulo 8">
            <a:extLst>
              <a:ext uri="{FF2B5EF4-FFF2-40B4-BE49-F238E27FC236}">
                <a16:creationId xmlns:a16="http://schemas.microsoft.com/office/drawing/2014/main" id="{6D39B9BA-D4F4-5796-6437-5F713002FC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t-BR" dirty="0"/>
              <a:t>Aimsun Next é uma plataforma extensível que oferece todas as ferramentas necessárias para apoiar projetos de modelagem de transporte. Suas principais funcionalidades incluem:</a:t>
            </a:r>
          </a:p>
          <a:p>
            <a:endParaRPr lang="pt-BR" dirty="0"/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C1C1EB83-A0B4-CEEB-C570-E232233995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Importação e Edição de Redes de Transporte: Permite a criação e modificação de redes de transporte de forma intuitiva.</a:t>
            </a:r>
          </a:p>
          <a:p>
            <a:r>
              <a:rPr lang="pt-BR" dirty="0"/>
              <a:t>Estimativa e Refinamento da Demanda de Transporte: Ferramentas avançadas para calcular e ajustar a demanda de transporte.</a:t>
            </a:r>
          </a:p>
          <a:p>
            <a:r>
              <a:rPr lang="pt-BR" dirty="0"/>
              <a:t>Abordagens de Simulação:</a:t>
            </a:r>
          </a:p>
          <a:p>
            <a:pPr lvl="1"/>
            <a:r>
              <a:rPr lang="pt-BR" dirty="0"/>
              <a:t>Macroscópica: Análise estática de grandes volumes de tráfego.</a:t>
            </a:r>
          </a:p>
          <a:p>
            <a:pPr lvl="1"/>
            <a:r>
              <a:rPr lang="pt-BR" dirty="0"/>
              <a:t>Mesoscópica e Microscópica: Simulações dinâmicas detalhadas de comportamento individual e coletivo dos veículos.</a:t>
            </a:r>
          </a:p>
          <a:p>
            <a:pPr lvl="1"/>
            <a:r>
              <a:rPr lang="pt-BR" dirty="0"/>
              <a:t>Híbrida: Combinação das abordagens anteriores para maior precisão.</a:t>
            </a:r>
          </a:p>
          <a:p>
            <a:r>
              <a:rPr lang="pt-BR" dirty="0"/>
              <a:t>Algoritmos de Equilíbrio Dinâmico do Usuário: Métodos desde "Tudo ou Nada" até complexos algoritmos de equilíbrio dinâmico para determinação de rotas.</a:t>
            </a:r>
          </a:p>
          <a:p>
            <a:r>
              <a:rPr lang="pt-BR" dirty="0"/>
              <a:t>Saídas Diversificadas: Desde animações em 3D até análises de transporte sofisticadas.</a:t>
            </a:r>
          </a:p>
          <a:p>
            <a:r>
              <a:rPr lang="pt-BR" dirty="0"/>
              <a:t>Gestão de Projetos: Ferramentas para gerenciamento de modelos base e testes de múltiplas opções, tudo em um único arquivo.</a:t>
            </a:r>
          </a:p>
          <a:p>
            <a:r>
              <a:rPr lang="pt-BR" dirty="0"/>
              <a:t>Aimsun Next consolida todas essas funcionalidades em uma única aplicação, oferecendo um ambiente integrado para analistas de transporte.</a:t>
            </a:r>
          </a:p>
        </p:txBody>
      </p:sp>
    </p:spTree>
    <p:extLst>
      <p:ext uri="{BB962C8B-B14F-4D97-AF65-F5344CB8AC3E}">
        <p14:creationId xmlns:p14="http://schemas.microsoft.com/office/powerpoint/2010/main" val="27037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Detecção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Resolução temporal</a:t>
            </a:r>
          </a:p>
          <a:p>
            <a:pPr lvl="1"/>
            <a:r>
              <a:rPr lang="en-GB" dirty="0"/>
              <a:t>Global: todo o período de simulação</a:t>
            </a:r>
          </a:p>
          <a:p>
            <a:pPr lvl="1"/>
            <a:r>
              <a:rPr lang="en-GB" dirty="0"/>
              <a:t>Agregada: a cada intervalo de detecção</a:t>
            </a:r>
          </a:p>
          <a:p>
            <a:pPr lvl="1"/>
            <a:r>
              <a:rPr lang="en-GB" dirty="0"/>
              <a:t>Instantâneas: a cada ciclo de detecção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Recursos de detectores e estações detectoras</a:t>
            </a:r>
          </a:p>
          <a:p>
            <a:pPr lvl="1"/>
            <a:r>
              <a:rPr lang="en-GB" dirty="0"/>
              <a:t>Medidas</a:t>
            </a:r>
          </a:p>
          <a:p>
            <a:pPr lvl="1"/>
            <a:r>
              <a:rPr lang="en-GB" dirty="0"/>
              <a:t>Distinção por Tipo de Veículo</a:t>
            </a:r>
            <a:endParaRPr lang="en-GB" i="1" dirty="0">
              <a:solidFill>
                <a:srgbClr val="EF442E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5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Detecção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Medidas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Contagem</a:t>
            </a:r>
            <a:r>
              <a:rPr lang="en-GB" dirty="0"/>
              <a:t>: número de veículos que passaram pelo detector (global e agregado por intervalo)</a:t>
            </a:r>
          </a:p>
          <a:p>
            <a:r>
              <a:rPr lang="en-GB" b="1" dirty="0"/>
              <a:t>Velocidade</a:t>
            </a:r>
            <a:r>
              <a:rPr lang="en-GB" dirty="0"/>
              <a:t>: velocidade média dos veículos ao passar pelo detector (global, agregada por intervalo e instantânea)</a:t>
            </a:r>
          </a:p>
          <a:p>
            <a:r>
              <a:rPr lang="en-GB" b="1" dirty="0"/>
              <a:t>Densidade</a:t>
            </a:r>
            <a:r>
              <a:rPr lang="en-GB" dirty="0"/>
              <a:t> (</a:t>
            </a:r>
            <a:r>
              <a:rPr lang="en-GB" dirty="0" err="1"/>
              <a:t>veíc</a:t>
            </a:r>
            <a:r>
              <a:rPr lang="en-GB" dirty="0"/>
              <a:t>/km): calculada com a contagem e a velocidade medidas (global e agregada por intervalo)</a:t>
            </a:r>
          </a:p>
          <a:p>
            <a:r>
              <a:rPr lang="en-GB" b="1" dirty="0"/>
              <a:t>Presença</a:t>
            </a:r>
            <a:r>
              <a:rPr lang="en-GB" dirty="0"/>
              <a:t>: 0 – vazio, 1 – ocupado (instantânea, em micro)</a:t>
            </a:r>
          </a:p>
          <a:p>
            <a:r>
              <a:rPr lang="en-GB" b="1" dirty="0"/>
              <a:t>Ocupação</a:t>
            </a:r>
            <a:r>
              <a:rPr lang="en-GB" dirty="0"/>
              <a:t>: percentual de tempo em que o detector registrou presença (global e agregado por intervalo, em micro)</a:t>
            </a:r>
          </a:p>
          <a:p>
            <a:r>
              <a:rPr lang="en-GB" b="1" dirty="0"/>
              <a:t>Intervalo entre veículos</a:t>
            </a:r>
            <a:r>
              <a:rPr lang="en-GB" dirty="0"/>
              <a:t>: intervalo de tempo entre veículos consecutivos (global e agregado por intervalo, em micro)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41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Estatísticas de rotas e 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Por intervalo de Escolha de Rotas, por Classe de Usuário</a:t>
            </a:r>
          </a:p>
          <a:p>
            <a:r>
              <a:rPr lang="en-GB" dirty="0"/>
              <a:t>Estatísticas de rotas: tipo, probabilidade de escolha, veículos gerados, veículos que chegaram, custo, distância, tempo de viagem, desvio do tempo de viagem, velocidade, componentes da função</a:t>
            </a:r>
          </a:p>
          <a:p>
            <a:r>
              <a:rPr lang="en-GB" dirty="0"/>
              <a:t>Matrizes de impedância: Viagens, Custo, Distância, Tempo de Viagem, Componentes da Função</a:t>
            </a:r>
            <a:endParaRPr lang="fr-F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0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Definido no cenário: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Onde</a:t>
            </a:r>
            <a:r>
              <a:rPr lang="en-GB" dirty="0"/>
              <a:t>: memória, banco de dados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O quê</a:t>
            </a:r>
            <a:r>
              <a:rPr lang="en-GB" dirty="0"/>
              <a:t>: estatísticas, detecção, rotas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Quando</a:t>
            </a:r>
            <a:r>
              <a:rPr lang="en-GB" dirty="0"/>
              <a:t>: agregação temporal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7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Onde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Manter na memória</a:t>
            </a:r>
          </a:p>
          <a:p>
            <a:r>
              <a:rPr lang="en-GB" dirty="0"/>
              <a:t>Armazenar em banco de dados (SQLite, Access, ODBC)</a:t>
            </a:r>
          </a:p>
          <a:p>
            <a:pPr marL="457200" lvl="1" indent="0">
              <a:buNone/>
            </a:pPr>
            <a:r>
              <a:rPr lang="en-GB" dirty="0"/>
              <a:t>Cenário:</a:t>
            </a:r>
          </a:p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18A206C-3272-4C09-88FF-CC409067B96B}"/>
              </a:ext>
            </a:extLst>
          </p:cNvPr>
          <p:cNvGrpSpPr/>
          <p:nvPr/>
        </p:nvGrpSpPr>
        <p:grpSpPr>
          <a:xfrm>
            <a:off x="2112215" y="3620694"/>
            <a:ext cx="7294562" cy="1968500"/>
            <a:chOff x="1955461" y="3365500"/>
            <a:chExt cx="7294562" cy="1968500"/>
          </a:xfrm>
        </p:grpSpPr>
        <p:pic>
          <p:nvPicPr>
            <p:cNvPr id="7" name="Picture 19" descr="http://upload.wikimedia.org/wikipedia/commons/thumb/3/38/SQLite370.svg/382px-SQLite370.svg.png">
              <a:extLst>
                <a:ext uri="{FF2B5EF4-FFF2-40B4-BE49-F238E27FC236}">
                  <a16:creationId xmlns:a16="http://schemas.microsoft.com/office/drawing/2014/main" id="{6C05B926-83C0-4C24-AC8D-1CCDBD74F6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0748" y="3365500"/>
              <a:ext cx="1819275" cy="862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 descr="http://icons.iconarchive.com/icons/benjigarner/softdimension/256/Access-icon.png">
              <a:extLst>
                <a:ext uri="{FF2B5EF4-FFF2-40B4-BE49-F238E27FC236}">
                  <a16:creationId xmlns:a16="http://schemas.microsoft.com/office/drawing/2014/main" id="{D7FDDBC5-215F-42B1-94BC-E7A85907A7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8123" y="4414838"/>
              <a:ext cx="919163" cy="919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Left-Right Arrow 11">
              <a:extLst>
                <a:ext uri="{FF2B5EF4-FFF2-40B4-BE49-F238E27FC236}">
                  <a16:creationId xmlns:a16="http://schemas.microsoft.com/office/drawing/2014/main" id="{17D32063-010D-4B96-8A38-5B405A93C2F0}"/>
                </a:ext>
              </a:extLst>
            </p:cNvPr>
            <p:cNvSpPr/>
            <p:nvPr/>
          </p:nvSpPr>
          <p:spPr>
            <a:xfrm>
              <a:off x="5236823" y="3917950"/>
              <a:ext cx="1871663" cy="546100"/>
            </a:xfrm>
            <a:prstGeom prst="leftRightArrow">
              <a:avLst>
                <a:gd name="adj1" fmla="val 61758"/>
                <a:gd name="adj2" fmla="val 7204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52400" dist="393700" dir="7320000" sx="87000" sy="87000" rotWithShape="0">
                <a:prstClr val="black">
                  <a:alpha val="29000"/>
                </a:prstClr>
              </a:outerShdw>
            </a:effectLst>
          </p:spPr>
          <p:txBody>
            <a:bodyPr>
              <a:spAutoFit/>
            </a:bodyPr>
            <a:lstStyle/>
            <a:p>
              <a:pPr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 sz="1600"/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1D863316-37D9-4D6E-B18E-B6072B51E9ED}"/>
                </a:ext>
              </a:extLst>
            </p:cNvPr>
            <p:cNvGrpSpPr/>
            <p:nvPr/>
          </p:nvGrpSpPr>
          <p:grpSpPr>
            <a:xfrm>
              <a:off x="1955461" y="3438525"/>
              <a:ext cx="2943225" cy="1814513"/>
              <a:chOff x="1955461" y="3438525"/>
              <a:chExt cx="2943225" cy="1814513"/>
            </a:xfrm>
          </p:grpSpPr>
          <p:pic>
            <p:nvPicPr>
              <p:cNvPr id="11" name="Picture 4">
                <a:extLst>
                  <a:ext uri="{FF2B5EF4-FFF2-40B4-BE49-F238E27FC236}">
                    <a16:creationId xmlns:a16="http://schemas.microsoft.com/office/drawing/2014/main" id="{09DEB110-CA2C-4529-A9C1-4F10B59559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5461" y="3438525"/>
                <a:ext cx="2943225" cy="1814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id="{A41AB963-2FBA-4B5B-A71B-3AEF7D9286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93866" y="4965058"/>
                <a:ext cx="287980" cy="287980"/>
              </a:xfrm>
              <a:prstGeom prst="rect">
                <a:avLst/>
              </a:prstGeom>
            </p:spPr>
          </p:pic>
        </p:grp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1C05D364-9C3B-BD64-A6A0-5C0599587416}"/>
              </a:ext>
            </a:extLst>
          </p:cNvPr>
          <p:cNvGrpSpPr/>
          <p:nvPr/>
        </p:nvGrpSpPr>
        <p:grpSpPr>
          <a:xfrm>
            <a:off x="3781581" y="2653196"/>
            <a:ext cx="3805921" cy="607573"/>
            <a:chOff x="3781581" y="2653196"/>
            <a:chExt cx="3805921" cy="60757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A99984E-C01C-AD75-5502-CB7E053A3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96552" y="2653196"/>
              <a:ext cx="3790950" cy="247650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73A25FA3-9F96-334F-0AC9-727AE8643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81581" y="3022644"/>
              <a:ext cx="3429000" cy="238125"/>
            </a:xfrm>
            <a:prstGeom prst="rect">
              <a:avLst/>
            </a:prstGeom>
          </p:spPr>
        </p:pic>
      </p:grpSp>
      <p:pic>
        <p:nvPicPr>
          <p:cNvPr id="30" name="Imagen 29">
            <a:extLst>
              <a:ext uri="{FF2B5EF4-FFF2-40B4-BE49-F238E27FC236}">
                <a16:creationId xmlns:a16="http://schemas.microsoft.com/office/drawing/2014/main" id="{5BE1B860-5FF6-2D97-EDCE-1FCCFF15C5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0500" y="2448408"/>
            <a:ext cx="3600450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6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Onde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Rotas</a:t>
            </a:r>
            <a:r>
              <a:rPr lang="en-GB" dirty="0"/>
              <a:t>	</a:t>
            </a:r>
          </a:p>
          <a:p>
            <a:endParaRPr lang="en-GB" dirty="0"/>
          </a:p>
          <a:p>
            <a:pPr marL="914400" lvl="2" indent="0">
              <a:buNone/>
            </a:pPr>
            <a:r>
              <a:rPr lang="en-GB" dirty="0"/>
              <a:t>Alocação de Rotas (arquivo .</a:t>
            </a:r>
            <a:r>
              <a:rPr lang="en-GB" dirty="0" err="1"/>
              <a:t>apa</a:t>
            </a:r>
            <a:r>
              <a:rPr lang="en-GB" dirty="0"/>
              <a:t>):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Replicação/Resultado:</a:t>
            </a:r>
          </a:p>
          <a:p>
            <a:endParaRPr lang="en-U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ED250E2-5BA8-F4B9-1532-620F7547F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5" y="2728912"/>
            <a:ext cx="2381250" cy="140017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1FF6051-C1A8-20F0-FDD3-3354D4EE7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850" y="4557712"/>
            <a:ext cx="355282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O quê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Detecção</a:t>
            </a:r>
          </a:p>
          <a:p>
            <a:pPr marL="0" indent="0">
              <a:buNone/>
            </a:pPr>
            <a:r>
              <a:rPr lang="en-GB" dirty="0"/>
              <a:t>	Variáveis medidas:</a:t>
            </a:r>
          </a:p>
          <a:p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C9DDE13-3337-462A-43B9-DD5E83172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725" y="2206335"/>
            <a:ext cx="36385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5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O quê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Estatísticas</a:t>
            </a:r>
          </a:p>
          <a:p>
            <a:pPr marL="0" indent="0">
              <a:buNone/>
            </a:pPr>
            <a:r>
              <a:rPr lang="en-GB" dirty="0"/>
              <a:t>	Cenário:</a:t>
            </a:r>
          </a:p>
          <a:p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F5B603A-5B85-4D2F-3B87-1AFED9F79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2483302"/>
            <a:ext cx="7543800" cy="351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6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O quê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Rotas</a:t>
            </a:r>
            <a:r>
              <a:rPr lang="en-GB" dirty="0"/>
              <a:t>		</a:t>
            </a:r>
          </a:p>
          <a:p>
            <a:pPr marL="0" indent="0">
              <a:buNone/>
            </a:pPr>
            <a:r>
              <a:rPr lang="en-GB" dirty="0"/>
              <a:t>	Cenário: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2D2B8746-C28F-8E62-D04B-DD42EE4DD30C}"/>
              </a:ext>
            </a:extLst>
          </p:cNvPr>
          <p:cNvGrpSpPr/>
          <p:nvPr/>
        </p:nvGrpSpPr>
        <p:grpSpPr>
          <a:xfrm>
            <a:off x="1595437" y="2700337"/>
            <a:ext cx="9001125" cy="2218646"/>
            <a:chOff x="1595437" y="2700337"/>
            <a:chExt cx="9001125" cy="2218646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F19F2B4-7ADB-8E95-6618-9CC45E7DE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5437" y="2700337"/>
              <a:ext cx="9001125" cy="1457325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FB46548-992E-2F23-E069-7ECF787F8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5437" y="4137933"/>
              <a:ext cx="9001125" cy="781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091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Quando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49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Agregação temporal</a:t>
            </a:r>
          </a:p>
          <a:p>
            <a:pPr marL="457200" lvl="1" indent="0">
              <a:buNone/>
            </a:pPr>
            <a:r>
              <a:rPr lang="en-GB" dirty="0"/>
              <a:t>Cenário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dirty="0"/>
              <a:t>Experim.</a:t>
            </a:r>
          </a:p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D46995D-8548-56EE-54ED-876B3748E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141" y="2458914"/>
            <a:ext cx="8673718" cy="188870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9CC233E-DBEF-7EE7-573A-0C3AEB07D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975" y="5065497"/>
            <a:ext cx="8782050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4D584C7-A5E0-E865-0774-3CDDC234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Visão geral do Aimsun Next 26</a:t>
            </a:r>
          </a:p>
        </p:txBody>
      </p:sp>
      <p:pic>
        <p:nvPicPr>
          <p:cNvPr id="2050" name="Picture 2" descr="combining different levels of modeling">
            <a:extLst>
              <a:ext uri="{FF2B5EF4-FFF2-40B4-BE49-F238E27FC236}">
                <a16:creationId xmlns:a16="http://schemas.microsoft.com/office/drawing/2014/main" id="{0260D4B9-91BF-F288-EC79-EC4B78C81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366838"/>
            <a:ext cx="1217295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81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Formatos dos resultados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Escalares</a:t>
            </a:r>
            <a:r>
              <a:rPr lang="en-GB" dirty="0"/>
              <a:t>: valores instantâneos (SI, micro), valores globais</a:t>
            </a:r>
          </a:p>
          <a:p>
            <a:r>
              <a:rPr lang="en-GB" b="1" dirty="0"/>
              <a:t>Séries temporais</a:t>
            </a:r>
            <a:r>
              <a:rPr lang="en-GB" dirty="0"/>
              <a:t>: valores agregados, calculados a cada intervalo estatístico ou de detecção</a:t>
            </a:r>
          </a:p>
          <a:p>
            <a:pPr lvl="1"/>
            <a:r>
              <a:rPr lang="en-GB" dirty="0"/>
              <a:t>Replicação/Resultado: Séries temporais associadas a uma Replicação ou Resultado</a:t>
            </a:r>
          </a:p>
          <a:p>
            <a:pPr lvl="1"/>
            <a:r>
              <a:rPr lang="en-GB" dirty="0"/>
              <a:t>Última geração: séries temporais da Replicação ou do Resultado atual ou simulado mais recentemente</a:t>
            </a:r>
          </a:p>
          <a:p>
            <a:pPr lvl="1"/>
            <a:r>
              <a:rPr lang="en-GB" dirty="0"/>
              <a:t>Média: Séries temporais associadas a uma Média</a:t>
            </a:r>
          </a:p>
          <a:p>
            <a:pPr lvl="1"/>
            <a:r>
              <a:rPr lang="en-GB" dirty="0"/>
              <a:t>Cada série temporal tem um valor global referente a todo o período de simulação</a:t>
            </a:r>
          </a:p>
          <a:p>
            <a:r>
              <a:rPr lang="en-GB" b="1" dirty="0"/>
              <a:t>Rotas</a:t>
            </a:r>
            <a:r>
              <a:rPr lang="en-GB" dirty="0"/>
              <a:t>: por intervalo de rotas</a:t>
            </a:r>
          </a:p>
          <a:p>
            <a:r>
              <a:rPr lang="en-GB" b="1" dirty="0"/>
              <a:t>Matrizes de impedância</a:t>
            </a:r>
            <a:r>
              <a:rPr lang="en-GB" dirty="0"/>
              <a:t>: por intervalo de rotas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9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Séries temporais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Podem ser visualizadas com</a:t>
            </a:r>
          </a:p>
          <a:p>
            <a:pPr lvl="1"/>
            <a:r>
              <a:rPr lang="en-GB" dirty="0"/>
              <a:t>Vistas 2D (Modos e Estilos)</a:t>
            </a:r>
          </a:p>
          <a:p>
            <a:pPr lvl="1"/>
            <a:r>
              <a:rPr lang="en-GB" dirty="0"/>
              <a:t>Editores (tabelas e gráficos)</a:t>
            </a:r>
          </a:p>
          <a:p>
            <a:pPr lvl="1"/>
            <a:r>
              <a:rPr lang="en-GB" dirty="0"/>
              <a:t>Visualizador de séries temporais</a:t>
            </a:r>
          </a:p>
          <a:p>
            <a:pPr lvl="1"/>
            <a:r>
              <a:rPr lang="en-GB" dirty="0"/>
              <a:t>Rótulos dinâmicos</a:t>
            </a:r>
          </a:p>
          <a:p>
            <a:r>
              <a:rPr lang="en-GB" dirty="0"/>
              <a:t>Podem ser copiadas para documentos externos</a:t>
            </a:r>
          </a:p>
          <a:p>
            <a:endParaRPr lang="en-US" dirty="0"/>
          </a:p>
        </p:txBody>
      </p:sp>
      <p:pic>
        <p:nvPicPr>
          <p:cNvPr id="17" name="Picture 11">
            <a:extLst>
              <a:ext uri="{FF2B5EF4-FFF2-40B4-BE49-F238E27FC236}">
                <a16:creationId xmlns:a16="http://schemas.microsoft.com/office/drawing/2014/main" id="{F94DB8CD-95B2-4011-A373-2E4CCF606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107" y="2836863"/>
            <a:ext cx="196373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98EB4FB6-B93D-4F3D-BC27-BF57AB971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532" y="1244600"/>
            <a:ext cx="205105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FE414824-9D66-4CDE-AAD9-A7C526B12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945" y="1230313"/>
            <a:ext cx="4794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upo 2">
            <a:extLst>
              <a:ext uri="{FF2B5EF4-FFF2-40B4-BE49-F238E27FC236}">
                <a16:creationId xmlns:a16="http://schemas.microsoft.com/office/drawing/2014/main" id="{7A24FF89-398E-4F20-92D4-9EF92FD9733C}"/>
              </a:ext>
            </a:extLst>
          </p:cNvPr>
          <p:cNvGrpSpPr>
            <a:grpSpLocks/>
          </p:cNvGrpSpPr>
          <p:nvPr/>
        </p:nvGrpSpPr>
        <p:grpSpPr bwMode="auto">
          <a:xfrm>
            <a:off x="2686591" y="4732338"/>
            <a:ext cx="2217737" cy="1703387"/>
            <a:chOff x="5999144" y="4142818"/>
            <a:chExt cx="2462965" cy="1902681"/>
          </a:xfrm>
        </p:grpSpPr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FB7ED1C2-5E75-4FAA-A9C5-CC9D2D4D0C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9144" y="4142818"/>
              <a:ext cx="2462965" cy="1518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5" descr="http://jointconference.sayistay.gov.tr/images/pdf1.png">
              <a:extLst>
                <a:ext uri="{FF2B5EF4-FFF2-40B4-BE49-F238E27FC236}">
                  <a16:creationId xmlns:a16="http://schemas.microsoft.com/office/drawing/2014/main" id="{36909CAB-9F25-4CEE-B6C4-9E3EF6BC85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6037">
              <a:off x="7664390" y="5318303"/>
              <a:ext cx="727196" cy="727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7" descr="http://geothermaldata.org/sites/geothermaldata.org/files/base_images/logo-google_earth.png">
              <a:extLst>
                <a:ext uri="{FF2B5EF4-FFF2-40B4-BE49-F238E27FC236}">
                  <a16:creationId xmlns:a16="http://schemas.microsoft.com/office/drawing/2014/main" id="{8926D5B7-28B8-408B-9965-FBD63D554D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8036" y="5452005"/>
              <a:ext cx="469789" cy="558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upo 1">
            <a:extLst>
              <a:ext uri="{FF2B5EF4-FFF2-40B4-BE49-F238E27FC236}">
                <a16:creationId xmlns:a16="http://schemas.microsoft.com/office/drawing/2014/main" id="{5D575B15-3032-4087-A944-C10140849C9D}"/>
              </a:ext>
            </a:extLst>
          </p:cNvPr>
          <p:cNvGrpSpPr>
            <a:grpSpLocks/>
          </p:cNvGrpSpPr>
          <p:nvPr/>
        </p:nvGrpSpPr>
        <p:grpSpPr bwMode="auto">
          <a:xfrm>
            <a:off x="5375816" y="4652963"/>
            <a:ext cx="4108450" cy="1792287"/>
            <a:chOff x="1470657" y="4459665"/>
            <a:chExt cx="4781402" cy="2214594"/>
          </a:xfrm>
        </p:grpSpPr>
        <p:pic>
          <p:nvPicPr>
            <p:cNvPr id="25" name="Picture 5">
              <a:extLst>
                <a:ext uri="{FF2B5EF4-FFF2-40B4-BE49-F238E27FC236}">
                  <a16:creationId xmlns:a16="http://schemas.microsoft.com/office/drawing/2014/main" id="{3B928571-4BAC-4267-BE4F-00908962C2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0657" y="4459665"/>
              <a:ext cx="4312245" cy="2214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1" descr="http://www.knovelblogs.com/wp-content/uploads/2012/09/excel_logo.png">
              <a:extLst>
                <a:ext uri="{FF2B5EF4-FFF2-40B4-BE49-F238E27FC236}">
                  <a16:creationId xmlns:a16="http://schemas.microsoft.com/office/drawing/2014/main" id="{81E6F67D-BAA1-465C-B97D-1D6E0541EF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1729">
              <a:off x="5761521" y="5328122"/>
              <a:ext cx="490538" cy="490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13" descr="http://askatechteacher.files.wordpress.com/2010/05/ms-word-2-256x256.png">
              <a:extLst>
                <a:ext uri="{FF2B5EF4-FFF2-40B4-BE49-F238E27FC236}">
                  <a16:creationId xmlns:a16="http://schemas.microsoft.com/office/drawing/2014/main" id="{DE90A971-ED78-45D3-886B-CDB63EF822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60000">
              <a:off x="5744059" y="5890097"/>
              <a:ext cx="490537" cy="490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Imagen 2">
            <a:extLst>
              <a:ext uri="{FF2B5EF4-FFF2-40B4-BE49-F238E27FC236}">
                <a16:creationId xmlns:a16="http://schemas.microsoft.com/office/drawing/2014/main" id="{4C1AFDFB-4CF8-4357-B1D3-C83A7D83A4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870" y="2749550"/>
            <a:ext cx="2652712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19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Séries temporais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Modos e estilos de visualização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Velocidade simulada por faixa – Cor	      Densidade simulada – Rótulo, cor</a:t>
            </a:r>
          </a:p>
          <a:p>
            <a:pPr marL="0" indent="0" algn="ctr">
              <a:buNone/>
            </a:pPr>
            <a:r>
              <a:rPr lang="en-GB" dirty="0"/>
              <a:t>				Fluxo simulado - Largura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64878C48-3B25-4D0D-91BA-14028E5EF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3185" y="2198798"/>
            <a:ext cx="3455988" cy="2520950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F626E714-B5E6-4B27-B8CE-6F4EAFCC9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334" y="2198798"/>
            <a:ext cx="3313112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0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Comparação de simulações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Comparação de estatísticas de todos os objetos de um tipo entre diferentes replicações:</a:t>
            </a:r>
          </a:p>
          <a:p>
            <a:pPr lvl="1"/>
            <a:r>
              <a:rPr lang="en-GB" dirty="0"/>
              <a:t>Diferença absoluta </a:t>
            </a:r>
          </a:p>
          <a:p>
            <a:pPr lvl="1"/>
            <a:r>
              <a:rPr lang="en-GB" dirty="0"/>
              <a:t>Diferença relativa</a:t>
            </a:r>
          </a:p>
          <a:p>
            <a:pPr lvl="1"/>
            <a:r>
              <a:rPr lang="en-GB" dirty="0"/>
              <a:t>Gráfico de regressão</a:t>
            </a:r>
          </a:p>
          <a:p>
            <a:pPr lvl="1"/>
            <a:r>
              <a:rPr lang="en-GB" dirty="0"/>
              <a:t>Modo de visualização com diferenças positivas e negativas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29" name="Imagen 3">
            <a:extLst>
              <a:ext uri="{FF2B5EF4-FFF2-40B4-BE49-F238E27FC236}">
                <a16:creationId xmlns:a16="http://schemas.microsoft.com/office/drawing/2014/main" id="{B34E4BC3-9BDF-46B7-A69A-DC8EC163C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90" y="3692526"/>
            <a:ext cx="56165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30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Gravação e reprodução da simulação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Gravar uma simulação dinâmica</a:t>
            </a:r>
          </a:p>
          <a:p>
            <a:r>
              <a:rPr lang="en-GB" dirty="0"/>
              <a:t>Reproduza a simulação sem executá-la novamente</a:t>
            </a:r>
          </a:p>
          <a:p>
            <a:r>
              <a:rPr lang="en-GB" dirty="0"/>
              <a:t>Retroceder e avançar um passo, um minuto ou uma hora</a:t>
            </a:r>
          </a:p>
          <a:p>
            <a:r>
              <a:rPr lang="en-GB" dirty="0"/>
              <a:t>Altere o modo de visualização, local, zoom…</a:t>
            </a:r>
          </a:p>
          <a:p>
            <a:r>
              <a:rPr lang="en-GB" dirty="0"/>
              <a:t>Arquivo .</a:t>
            </a:r>
            <a:r>
              <a:rPr lang="en-GB" dirty="0" err="1"/>
              <a:t>arf</a:t>
            </a:r>
            <a:endParaRPr lang="en-GB" dirty="0"/>
          </a:p>
          <a:p>
            <a:pPr marL="457200" lvl="1" indent="0">
              <a:buNone/>
            </a:pPr>
            <a:r>
              <a:rPr lang="en-GB" dirty="0"/>
              <a:t>	Replicação / Resultado: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dirty="0"/>
              <a:t>	(menu de contexto)</a:t>
            </a:r>
          </a:p>
          <a:p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0848AE5-F965-FDF1-7A5E-785BFE6AF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687" y="2907976"/>
            <a:ext cx="1952625" cy="27622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B9E4511-9901-A3B2-6688-84F4E8121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9865" y="5802961"/>
            <a:ext cx="2362160" cy="25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1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Grave uma simulação microscópica animada, ou parte dela, pressionando o botão Gravar</a:t>
            </a:r>
          </a:p>
          <a:p>
            <a:endParaRPr lang="en-GB" dirty="0"/>
          </a:p>
          <a:p>
            <a:r>
              <a:rPr lang="en-GB" dirty="0"/>
              <a:t>Salvar várias partes da simulação no mesmo vídeo</a:t>
            </a:r>
          </a:p>
          <a:p>
            <a:r>
              <a:rPr lang="en-GB" dirty="0"/>
              <a:t>Use Marcadores de Vista para definir movimentos da câmera</a:t>
            </a:r>
          </a:p>
          <a:p>
            <a:r>
              <a:rPr lang="en-GB" dirty="0"/>
              <a:t>Posicionar a câmera dentro de um veículo</a:t>
            </a:r>
          </a:p>
          <a:p>
            <a:r>
              <a:rPr lang="en-GB" dirty="0"/>
              <a:t>Defina o arquivo de saída, a velocidade de gravação e a resolução no menu Preferências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Vídeo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55</a:t>
            </a:fld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61BF0A2-89C6-5E3C-2843-272B76757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129" y="4282440"/>
            <a:ext cx="5562600" cy="2009775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02D0180E-FC2C-92C1-CC4F-A3C43F170FF8}"/>
              </a:ext>
            </a:extLst>
          </p:cNvPr>
          <p:cNvGrpSpPr/>
          <p:nvPr/>
        </p:nvGrpSpPr>
        <p:grpSpPr>
          <a:xfrm>
            <a:off x="2778814" y="2087438"/>
            <a:ext cx="6634372" cy="433462"/>
            <a:chOff x="2778814" y="2087438"/>
            <a:chExt cx="6634372" cy="433462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48EE80A-5B03-0C72-B648-EDFB2B5EE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78814" y="2087438"/>
              <a:ext cx="6634372" cy="390878"/>
            </a:xfrm>
            <a:prstGeom prst="rect">
              <a:avLst/>
            </a:prstGeom>
          </p:spPr>
        </p:pic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2FEA4C0E-4636-4115-BEA5-B84A787E084D}"/>
                </a:ext>
              </a:extLst>
            </p:cNvPr>
            <p:cNvSpPr/>
            <p:nvPr/>
          </p:nvSpPr>
          <p:spPr>
            <a:xfrm>
              <a:off x="5954486" y="2087438"/>
              <a:ext cx="386442" cy="433462"/>
            </a:xfrm>
            <a:prstGeom prst="ellipse">
              <a:avLst/>
            </a:prstGeom>
            <a:noFill/>
            <a:ln w="19050">
              <a:solidFill>
                <a:srgbClr val="0096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507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B6F4A-250F-A34B-B84C-20E1411FB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Gerenciamento de Tráfego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8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Objetivo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Introduza alterações durante a simulação (meso ou micro):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Eventos imprevistos (incidentes)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Eventos planejados (obras)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Ações para melhorar o tráfego ou resolver problemas (gestão de tráfego)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(Calibração avançada de parâmetros comportamentais dependentes do comprimento da fila)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3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Informações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E393D87-72A5-451A-B93A-BDA5213DDA27}"/>
              </a:ext>
            </a:extLst>
          </p:cNvPr>
          <p:cNvGrpSpPr/>
          <p:nvPr/>
        </p:nvGrpSpPr>
        <p:grpSpPr>
          <a:xfrm>
            <a:off x="1881195" y="1830621"/>
            <a:ext cx="8346380" cy="4281487"/>
            <a:chOff x="251520" y="1668463"/>
            <a:chExt cx="8346380" cy="4281487"/>
          </a:xfrm>
        </p:grpSpPr>
        <p:grpSp>
          <p:nvGrpSpPr>
            <p:cNvPr id="7" name="Group 22">
              <a:extLst>
                <a:ext uri="{FF2B5EF4-FFF2-40B4-BE49-F238E27FC236}">
                  <a16:creationId xmlns:a16="http://schemas.microsoft.com/office/drawing/2014/main" id="{755082BB-6746-402A-AE22-D1DE715D00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87900" y="3284538"/>
              <a:ext cx="3810000" cy="2390775"/>
              <a:chOff x="4967410" y="2872741"/>
              <a:chExt cx="3810000" cy="2390775"/>
            </a:xfrm>
          </p:grpSpPr>
          <p:pic>
            <p:nvPicPr>
              <p:cNvPr id="17" name="Picture 20" descr="http://www.dreamstime.com/lots-of-work-ahead%21-construction-sign-thumb16502333.jpg">
                <a:extLst>
                  <a:ext uri="{FF2B5EF4-FFF2-40B4-BE49-F238E27FC236}">
                    <a16:creationId xmlns:a16="http://schemas.microsoft.com/office/drawing/2014/main" id="{AFC7E7CA-604B-4F25-9E1F-38553EA50A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7410" y="2872741"/>
                <a:ext cx="3810000" cy="2390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Rectangle 45">
                <a:extLst>
                  <a:ext uri="{FF2B5EF4-FFF2-40B4-BE49-F238E27FC236}">
                    <a16:creationId xmlns:a16="http://schemas.microsoft.com/office/drawing/2014/main" id="{2B4497D0-149C-42B0-BC06-A6D400E87801}"/>
                  </a:ext>
                </a:extLst>
              </p:cNvPr>
              <p:cNvSpPr/>
              <p:nvPr/>
            </p:nvSpPr>
            <p:spPr>
              <a:xfrm>
                <a:off x="7451848" y="5006341"/>
                <a:ext cx="1325562" cy="2571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lnSpc>
                    <a:spcPct val="95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</p:grpSp>
        <p:pic>
          <p:nvPicPr>
            <p:cNvPr id="8" name="Picture 18" descr="http://www.formfonts.com/files/1/15260/traffic-police-female-agents_FF_Model_ID15260_2_TPA_21_00.jpg">
              <a:extLst>
                <a:ext uri="{FF2B5EF4-FFF2-40B4-BE49-F238E27FC236}">
                  <a16:creationId xmlns:a16="http://schemas.microsoft.com/office/drawing/2014/main" id="{76C74655-949D-4AE7-A5FD-925BDFDF3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3313" y="1668463"/>
              <a:ext cx="2260600" cy="2262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4" descr="http://www.roadtraffic-technology.com/projects/northextension/images/5-vms-signs.jpg">
              <a:extLst>
                <a:ext uri="{FF2B5EF4-FFF2-40B4-BE49-F238E27FC236}">
                  <a16:creationId xmlns:a16="http://schemas.microsoft.com/office/drawing/2014/main" id="{983CBC12-545F-4E8E-8235-B12DF9EFBD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700808"/>
              <a:ext cx="3086100" cy="381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16">
              <a:extLst>
                <a:ext uri="{FF2B5EF4-FFF2-40B4-BE49-F238E27FC236}">
                  <a16:creationId xmlns:a16="http://schemas.microsoft.com/office/drawing/2014/main" id="{429A7E2D-2EA6-4F45-BA77-DA1FD7C3EB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74875" y="3965575"/>
              <a:ext cx="2160588" cy="1984375"/>
              <a:chOff x="3534991" y="1356792"/>
              <a:chExt cx="2160240" cy="1983333"/>
            </a:xfrm>
          </p:grpSpPr>
          <p:sp>
            <p:nvSpPr>
              <p:cNvPr id="11" name="Rounded Rectangle 71">
                <a:extLst>
                  <a:ext uri="{FF2B5EF4-FFF2-40B4-BE49-F238E27FC236}">
                    <a16:creationId xmlns:a16="http://schemas.microsoft.com/office/drawing/2014/main" id="{69319F56-F3E8-4DE2-9BC5-972CAD98240F}"/>
                  </a:ext>
                </a:extLst>
              </p:cNvPr>
              <p:cNvSpPr/>
              <p:nvPr/>
            </p:nvSpPr>
            <p:spPr>
              <a:xfrm>
                <a:off x="3534991" y="1356792"/>
                <a:ext cx="2160240" cy="198333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lnSpc>
                    <a:spcPct val="95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  <p:pic>
            <p:nvPicPr>
              <p:cNvPr id="12" name="Picture 8">
                <a:extLst>
                  <a:ext uri="{FF2B5EF4-FFF2-40B4-BE49-F238E27FC236}">
                    <a16:creationId xmlns:a16="http://schemas.microsoft.com/office/drawing/2014/main" id="{EC59FA3D-4891-4B4E-91E4-8AB0BFCD1C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08846" y="2779340"/>
                <a:ext cx="1819275" cy="40957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9">
                <a:extLst>
                  <a:ext uri="{FF2B5EF4-FFF2-40B4-BE49-F238E27FC236}">
                    <a16:creationId xmlns:a16="http://schemas.microsoft.com/office/drawing/2014/main" id="{BD37A414-DE2A-4E9A-B1DF-DF76C78B00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07904" y="2131268"/>
                <a:ext cx="504825" cy="5143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10">
                <a:extLst>
                  <a:ext uri="{FF2B5EF4-FFF2-40B4-BE49-F238E27FC236}">
                    <a16:creationId xmlns:a16="http://schemas.microsoft.com/office/drawing/2014/main" id="{3A29BCB3-6DC5-4F28-8617-D561A5968E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0841" y="2131268"/>
                <a:ext cx="504825" cy="5143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11">
                <a:extLst>
                  <a:ext uri="{FF2B5EF4-FFF2-40B4-BE49-F238E27FC236}">
                    <a16:creationId xmlns:a16="http://schemas.microsoft.com/office/drawing/2014/main" id="{A76EF084-8D0A-4784-B152-AA54293A7A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03304" y="2150318"/>
                <a:ext cx="495300" cy="4953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2">
                <a:extLst>
                  <a:ext uri="{FF2B5EF4-FFF2-40B4-BE49-F238E27FC236}">
                    <a16:creationId xmlns:a16="http://schemas.microsoft.com/office/drawing/2014/main" id="{BF4D5030-E585-41A5-81B3-98DB273AAF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07904" y="1503461"/>
                <a:ext cx="1790700" cy="4953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62180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Ações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Comportamento veicular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59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Redução de velocidade</a:t>
            </a:r>
          </a:p>
          <a:p>
            <a:r>
              <a:rPr lang="en-US" dirty="0"/>
              <a:t>Mudança de destino</a:t>
            </a:r>
          </a:p>
          <a:p>
            <a:r>
              <a:rPr lang="en-US" dirty="0"/>
              <a:t>Conversão forçada</a:t>
            </a:r>
          </a:p>
          <a:p>
            <a:r>
              <a:rPr lang="en-US" dirty="0"/>
              <a:t>Cooperação na conversão</a:t>
            </a:r>
          </a:p>
          <a:p>
            <a:r>
              <a:rPr lang="en-US" dirty="0"/>
              <a:t>Forçar </a:t>
            </a:r>
            <a:r>
              <a:rPr lang="en-US" dirty="0" err="1"/>
              <a:t>atualização</a:t>
            </a:r>
            <a:r>
              <a:rPr lang="en-US" dirty="0"/>
              <a:t> da rota em viagem</a:t>
            </a:r>
          </a:p>
          <a:p>
            <a:r>
              <a:rPr lang="en-US" dirty="0"/>
              <a:t>Mudança de rota do transporte público</a:t>
            </a:r>
          </a:p>
          <a:p>
            <a:r>
              <a:rPr lang="en-US" dirty="0"/>
              <a:t>Estacionamento de integração</a:t>
            </a:r>
          </a:p>
          <a:p>
            <a:r>
              <a:rPr lang="en-US" dirty="0"/>
              <a:t>(Alterar parâm. comport. da seção)</a:t>
            </a:r>
          </a:p>
          <a:p>
            <a:r>
              <a:rPr lang="en-US" dirty="0"/>
              <a:t>(Alterar parâm. comport. da conversão)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B22A1EB-128D-4C62-8AE6-8CD84AA8C85D}"/>
              </a:ext>
            </a:extLst>
          </p:cNvPr>
          <p:cNvGrpSpPr/>
          <p:nvPr/>
        </p:nvGrpSpPr>
        <p:grpSpPr>
          <a:xfrm>
            <a:off x="6137873" y="1907539"/>
            <a:ext cx="5705475" cy="4132263"/>
            <a:chOff x="0" y="2803525"/>
            <a:chExt cx="5705475" cy="4132263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25A697F9-C1BB-4F9E-938F-A4778632D5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988" y="2803525"/>
              <a:ext cx="1438275" cy="197167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5">
              <a:extLst>
                <a:ext uri="{FF2B5EF4-FFF2-40B4-BE49-F238E27FC236}">
                  <a16:creationId xmlns:a16="http://schemas.microsoft.com/office/drawing/2014/main" id="{B8AB90CD-7448-430B-82F1-8D31B8396A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924175"/>
              <a:ext cx="5705475" cy="401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" descr="C:\Users\gabri\AppData\Local\Microsoft\Windows\Temporary Internet Files\Content.IE5\DZ137OZJ\MC900411268[1].wmf">
              <a:extLst>
                <a:ext uri="{FF2B5EF4-FFF2-40B4-BE49-F238E27FC236}">
                  <a16:creationId xmlns:a16="http://schemas.microsoft.com/office/drawing/2014/main" id="{01FC3F8F-7300-4F04-B915-F7AD88F3A3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65682">
              <a:off x="4200525" y="3856038"/>
              <a:ext cx="1222375" cy="115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5575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B6F4A-250F-A34B-B84C-20E1411FB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Usando Servidor WMS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1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Ações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Infraestrutura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Fechamento de faixa</a:t>
            </a:r>
          </a:p>
          <a:p>
            <a:r>
              <a:rPr lang="en-GB" dirty="0"/>
              <a:t>Bloqueio de conversão</a:t>
            </a:r>
          </a:p>
          <a:p>
            <a:r>
              <a:rPr lang="en-GB" dirty="0"/>
              <a:t>Incidente (único, periódico)</a:t>
            </a:r>
          </a:p>
          <a:p>
            <a:r>
              <a:rPr lang="en-GB" dirty="0"/>
              <a:t>Desativar faixa reservada</a:t>
            </a:r>
          </a:p>
          <a:p>
            <a:r>
              <a:rPr lang="en-GB" dirty="0"/>
              <a:t>Mudança do plano de controle</a:t>
            </a:r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7D24E78-0B01-44D0-8B9D-3AB46FD8EEBC}"/>
              </a:ext>
            </a:extLst>
          </p:cNvPr>
          <p:cNvGrpSpPr/>
          <p:nvPr/>
        </p:nvGrpSpPr>
        <p:grpSpPr>
          <a:xfrm>
            <a:off x="3623361" y="1502103"/>
            <a:ext cx="7958137" cy="4743450"/>
            <a:chOff x="395288" y="1436688"/>
            <a:chExt cx="8240712" cy="4743450"/>
          </a:xfrm>
        </p:grpSpPr>
        <p:pic>
          <p:nvPicPr>
            <p:cNvPr id="7" name="Picture 2" descr="http://www.cityofventura.net/files/image/comm-develop/planning/planning-communities/Beach%2BTown/01.JPG">
              <a:extLst>
                <a:ext uri="{FF2B5EF4-FFF2-40B4-BE49-F238E27FC236}">
                  <a16:creationId xmlns:a16="http://schemas.microsoft.com/office/drawing/2014/main" id="{C7A70C8F-DA6B-48CC-8203-2852FB8BC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1436688"/>
              <a:ext cx="8240712" cy="4743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C6536C3-53D9-4E7D-9B90-DE5BF15EB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24300" y="4992688"/>
              <a:ext cx="738188" cy="1100137"/>
              <a:chOff x="3971477" y="4976192"/>
              <a:chExt cx="738585" cy="1100758"/>
            </a:xfrm>
          </p:grpSpPr>
          <p:pic>
            <p:nvPicPr>
              <p:cNvPr id="10" name="Picture 8" descr="http://2.bp.blogspot.com/_1GAp-2Oc7Sg/TTmVwTwJYGI/AAAAAAAAA98/uREalcKiF_0/s1600/Prohibido%2Bgirar.JPG">
                <a:extLst>
                  <a:ext uri="{FF2B5EF4-FFF2-40B4-BE49-F238E27FC236}">
                    <a16:creationId xmlns:a16="http://schemas.microsoft.com/office/drawing/2014/main" id="{57BA7805-3906-4E35-AB57-8434BFE191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1477" y="4976192"/>
                <a:ext cx="738585" cy="73858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Rectangle 14">
                <a:extLst>
                  <a:ext uri="{FF2B5EF4-FFF2-40B4-BE49-F238E27FC236}">
                    <a16:creationId xmlns:a16="http://schemas.microsoft.com/office/drawing/2014/main" id="{F19DB025-2C67-4431-A8BD-C66CC722FCF1}"/>
                  </a:ext>
                </a:extLst>
              </p:cNvPr>
              <p:cNvSpPr/>
              <p:nvPr/>
            </p:nvSpPr>
            <p:spPr>
              <a:xfrm>
                <a:off x="4284383" y="5714796"/>
                <a:ext cx="125479" cy="36215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lnSpc>
                    <a:spcPct val="95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</p:grpSp>
        <p:pic>
          <p:nvPicPr>
            <p:cNvPr id="9" name="Picture 11">
              <a:extLst>
                <a:ext uri="{FF2B5EF4-FFF2-40B4-BE49-F238E27FC236}">
                  <a16:creationId xmlns:a16="http://schemas.microsoft.com/office/drawing/2014/main" id="{ACB3CBC6-FE22-46E6-8F2F-60F49EF2C8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863" y="2227263"/>
              <a:ext cx="1452562" cy="93345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3411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Efeito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Comportamento veicular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C2B8B26-A6AE-4D9C-820D-F4BF274954A9}"/>
              </a:ext>
            </a:extLst>
          </p:cNvPr>
          <p:cNvGraphicFramePr>
            <a:graphicFrameLocks noGrp="1"/>
          </p:cNvGraphicFramePr>
          <p:nvPr/>
        </p:nvGraphicFramePr>
        <p:xfrm>
          <a:off x="1479732" y="1934051"/>
          <a:ext cx="9232536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8491">
                  <a:extLst>
                    <a:ext uri="{9D8B030D-6E8A-4147-A177-3AD203B41FA5}">
                      <a16:colId xmlns:a16="http://schemas.microsoft.com/office/drawing/2014/main" val="2844482176"/>
                    </a:ext>
                  </a:extLst>
                </a:gridCol>
                <a:gridCol w="2730137">
                  <a:extLst>
                    <a:ext uri="{9D8B030D-6E8A-4147-A177-3AD203B41FA5}">
                      <a16:colId xmlns:a16="http://schemas.microsoft.com/office/drawing/2014/main" val="746735087"/>
                    </a:ext>
                  </a:extLst>
                </a:gridCol>
                <a:gridCol w="2243908">
                  <a:extLst>
                    <a:ext uri="{9D8B030D-6E8A-4147-A177-3AD203B41FA5}">
                      <a16:colId xmlns:a16="http://schemas.microsoft.com/office/drawing/2014/main" val="511593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noProof="0" dirty="0">
                        <a:latin typeface="Regular Aimsun Medium" panose="02000603040000020003" pitchFamily="50" charset="0"/>
                      </a:endParaRPr>
                    </a:p>
                  </a:txBody>
                  <a:tcPr>
                    <a:solidFill>
                      <a:srgbClr val="E9DF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solidFill>
                            <a:schemeClr val="tx1"/>
                          </a:solidFill>
                          <a:latin typeface="Regular Aimsun Medium" panose="02000603040000020003" pitchFamily="50" charset="0"/>
                        </a:rPr>
                        <a:t>Veículo</a:t>
                      </a:r>
                    </a:p>
                  </a:txBody>
                  <a:tcPr>
                    <a:solidFill>
                      <a:srgbClr val="E9DF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solidFill>
                            <a:schemeClr val="tx1"/>
                          </a:solidFill>
                          <a:latin typeface="Regular Aimsun Medium" panose="02000603040000020003" pitchFamily="50" charset="0"/>
                        </a:rPr>
                        <a:t>% de adesão</a:t>
                      </a:r>
                    </a:p>
                  </a:txBody>
                  <a:tcPr>
                    <a:solidFill>
                      <a:srgbClr val="E9D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25313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Comportamento veicular</a:t>
                      </a:r>
                    </a:p>
                  </a:txBody>
                  <a:tcPr>
                    <a:solidFill>
                      <a:srgbClr val="FFC4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>
                        <a:latin typeface="Regular Aimsun Medium" panose="0200060304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28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latin typeface="Regular Aimsun Medium" panose="02000603040000020003" pitchFamily="50" charset="0"/>
                        </a:rPr>
                        <a:t>Redução de velocidade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592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latin typeface="Regular Aimsun Medium" panose="02000603040000020003" pitchFamily="50" charset="0"/>
                        </a:rPr>
                        <a:t>Mudança de destino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% de adesão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376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latin typeface="Regular Aimsun Medium" panose="02000603040000020003" pitchFamily="50" charset="0"/>
                        </a:rPr>
                        <a:t>Conversão forçada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>
                          <a:latin typeface="Regular Aimsun Medium" panose="02000603040000020003" pitchFamily="50" charset="0"/>
                        </a:rPr>
                        <a:t>% de adesão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19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latin typeface="Regular Aimsun Medium" panose="02000603040000020003" pitchFamily="50" charset="0"/>
                        </a:rPr>
                        <a:t>Ativar cooperação nas conversões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556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Regular Aimsun Medium" panose="02000603040000020003" pitchFamily="50" charset="0"/>
                        </a:rPr>
                        <a:t>Forçar </a:t>
                      </a:r>
                      <a:r>
                        <a:rPr lang="en-US" noProof="0" dirty="0" err="1">
                          <a:latin typeface="Regular Aimsun Medium" panose="02000603040000020003" pitchFamily="50" charset="0"/>
                        </a:rPr>
                        <a:t>atualização</a:t>
                      </a:r>
                      <a:r>
                        <a:rPr lang="en-US" noProof="0" dirty="0">
                          <a:latin typeface="Regular Aimsun Medium" panose="02000603040000020003" pitchFamily="50" charset="0"/>
                        </a:rPr>
                        <a:t> da rota em viagem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>
                          <a:latin typeface="Regular Aimsun Medium" panose="02000603040000020003" pitchFamily="50" charset="0"/>
                        </a:rPr>
                        <a:t>% de adesão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888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latin typeface="Regular Aimsun Medium" panose="02000603040000020003" pitchFamily="50" charset="0"/>
                        </a:rPr>
                        <a:t>Estacionamento de integração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>
                          <a:latin typeface="Regular Aimsun Medium" panose="02000603040000020003" pitchFamily="50" charset="0"/>
                        </a:rPr>
                        <a:t>% de adesão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928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Regular Aimsun Medium" panose="02000603040000020003" pitchFamily="50" charset="0"/>
                        </a:rPr>
                        <a:t>Mudança de rota do transporte público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TODOS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310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latin typeface="Regular Aimsun Medium" panose="02000603040000020003" pitchFamily="50" charset="0"/>
                        </a:rPr>
                        <a:t>Alterar parâmetros comport.: seção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TODOS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88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Regular Aimsun Medium" panose="02000603040000020003" pitchFamily="50" charset="0"/>
                        </a:rPr>
                        <a:t>Alterar parâm. comport.: conversão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TODOS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</a:p>
                  </a:txBody>
                  <a:tcPr>
                    <a:solidFill>
                      <a:srgbClr val="E7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03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49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Efeito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Infraestrutura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DB0CB63-E684-4D7A-93E1-9CAA5F7A5706}"/>
              </a:ext>
            </a:extLst>
          </p:cNvPr>
          <p:cNvGraphicFramePr>
            <a:graphicFrameLocks noGrp="1"/>
          </p:cNvGraphicFramePr>
          <p:nvPr/>
        </p:nvGraphicFramePr>
        <p:xfrm>
          <a:off x="1479732" y="2206335"/>
          <a:ext cx="923253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8491">
                  <a:extLst>
                    <a:ext uri="{9D8B030D-6E8A-4147-A177-3AD203B41FA5}">
                      <a16:colId xmlns:a16="http://schemas.microsoft.com/office/drawing/2014/main" val="2844482176"/>
                    </a:ext>
                  </a:extLst>
                </a:gridCol>
                <a:gridCol w="2730137">
                  <a:extLst>
                    <a:ext uri="{9D8B030D-6E8A-4147-A177-3AD203B41FA5}">
                      <a16:colId xmlns:a16="http://schemas.microsoft.com/office/drawing/2014/main" val="746735087"/>
                    </a:ext>
                  </a:extLst>
                </a:gridCol>
                <a:gridCol w="2243908">
                  <a:extLst>
                    <a:ext uri="{9D8B030D-6E8A-4147-A177-3AD203B41FA5}">
                      <a16:colId xmlns:a16="http://schemas.microsoft.com/office/drawing/2014/main" val="511593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noProof="0" dirty="0">
                        <a:latin typeface="Regular Aimsun Medium" panose="02000603040000020003" pitchFamily="50" charset="0"/>
                      </a:endParaRPr>
                    </a:p>
                  </a:txBody>
                  <a:tcPr>
                    <a:solidFill>
                      <a:srgbClr val="E9DF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chemeClr val="tx1"/>
                          </a:solidFill>
                          <a:latin typeface="Regular Aimsun Medium" panose="02000603040000020003" pitchFamily="50" charset="0"/>
                        </a:rPr>
                        <a:t>Veículo</a:t>
                      </a:r>
                    </a:p>
                  </a:txBody>
                  <a:tcPr>
                    <a:solidFill>
                      <a:srgbClr val="E9DF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chemeClr val="tx1"/>
                          </a:solidFill>
                          <a:latin typeface="Regular Aimsun Medium" panose="02000603040000020003" pitchFamily="50" charset="0"/>
                        </a:rPr>
                        <a:t>% de adesão</a:t>
                      </a:r>
                    </a:p>
                  </a:txBody>
                  <a:tcPr>
                    <a:solidFill>
                      <a:srgbClr val="E9D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25313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Infraestrutura</a:t>
                      </a:r>
                    </a:p>
                  </a:txBody>
                  <a:tcPr>
                    <a:solidFill>
                      <a:srgbClr val="FFC4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>
                        <a:latin typeface="Regular Aimsun Medium" panose="0200060304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28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Fechamento de faixa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592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Bloqueio de conversão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Classe de veículo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% de adesão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376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Incidente na seção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rgbClr val="EF442E"/>
                          </a:solidFill>
                          <a:latin typeface="Regular Aimsun Medium" panose="02000603040000020003" pitchFamily="50" charset="0"/>
                        </a:rPr>
                        <a:t>TODOS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  <a:endParaRPr lang="en-GB" noProof="0" dirty="0">
                        <a:latin typeface="Regular Aimsun Medium" panose="0200060304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19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Incidente periódico na seção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rgbClr val="EF442E"/>
                          </a:solidFill>
                          <a:latin typeface="Regular Aimsun Medium" panose="02000603040000020003" pitchFamily="50" charset="0"/>
                        </a:rPr>
                        <a:t>TODOS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556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Desativar faixa reservada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rgbClr val="EF442E"/>
                          </a:solidFill>
                          <a:latin typeface="Regular Aimsun Medium" panose="02000603040000020003" pitchFamily="50" charset="0"/>
                        </a:rPr>
                        <a:t>TODOS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  <a:endParaRPr lang="en-GB" noProof="0" dirty="0">
                        <a:latin typeface="Regular Aimsun Medium" panose="0200060304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928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Regular Aimsun Medium" panose="02000603040000020003" pitchFamily="50" charset="0"/>
                        </a:rPr>
                        <a:t>Mudança do plano de controle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solidFill>
                            <a:srgbClr val="EF442E"/>
                          </a:solidFill>
                          <a:latin typeface="Regular Aimsun Medium" panose="02000603040000020003" pitchFamily="50" charset="0"/>
                        </a:rPr>
                        <a:t>TODOS</a:t>
                      </a:r>
                    </a:p>
                  </a:txBody>
                  <a:tcPr>
                    <a:solidFill>
                      <a:srgbClr val="C9D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>
                          <a:solidFill>
                            <a:srgbClr val="EF4430"/>
                          </a:solidFill>
                          <a:latin typeface="Regular Aimsun Medium" panose="02000603040000020003" pitchFamily="50" charset="0"/>
                        </a:rPr>
                        <a:t>Obrigatório</a:t>
                      </a:r>
                      <a:endParaRPr lang="en-GB" noProof="0" dirty="0">
                        <a:latin typeface="Regular Aimsun Medium" panose="02000603040000020003" pitchFamily="50" charset="0"/>
                      </a:endParaRPr>
                    </a:p>
                  </a:txBody>
                  <a:tcPr>
                    <a:solidFill>
                      <a:srgbClr val="C9DA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310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32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Ativação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107210D2-2050-438D-B2F7-EB4296AA50C7}"/>
              </a:ext>
            </a:extLst>
          </p:cNvPr>
          <p:cNvGrpSpPr/>
          <p:nvPr/>
        </p:nvGrpSpPr>
        <p:grpSpPr>
          <a:xfrm>
            <a:off x="2397570" y="1721393"/>
            <a:ext cx="8018463" cy="4572000"/>
            <a:chOff x="2397570" y="1721393"/>
            <a:chExt cx="8018463" cy="4572000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46F29BFB-ED9F-4905-9207-1A47F13A96E6}"/>
                </a:ext>
              </a:extLst>
            </p:cNvPr>
            <p:cNvGrpSpPr/>
            <p:nvPr/>
          </p:nvGrpSpPr>
          <p:grpSpPr>
            <a:xfrm>
              <a:off x="2397570" y="1721393"/>
              <a:ext cx="6096000" cy="4572000"/>
              <a:chOff x="2397570" y="1721393"/>
              <a:chExt cx="6096000" cy="457200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8C7224F-69B0-4D9D-BC20-0E1A2FE391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7570" y="1721393"/>
                <a:ext cx="6096000" cy="457200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8" name="Straight Arrow Connector 6">
                <a:extLst>
                  <a:ext uri="{FF2B5EF4-FFF2-40B4-BE49-F238E27FC236}">
                    <a16:creationId xmlns:a16="http://schemas.microsoft.com/office/drawing/2014/main" id="{DF1E6A9D-A84F-4F51-A700-44C00D25BFBA}"/>
                  </a:ext>
                </a:extLst>
              </p:cNvPr>
              <p:cNvCxnSpPr/>
              <p:nvPr/>
            </p:nvCxnSpPr>
            <p:spPr>
              <a:xfrm>
                <a:off x="4453097" y="5559173"/>
                <a:ext cx="2427288" cy="355600"/>
              </a:xfrm>
              <a:prstGeom prst="straightConnector1">
                <a:avLst/>
              </a:prstGeom>
              <a:ln>
                <a:solidFill>
                  <a:srgbClr val="EF442E"/>
                </a:solidFill>
                <a:prstDash val="sysDash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18">
                <a:extLst>
                  <a:ext uri="{FF2B5EF4-FFF2-40B4-BE49-F238E27FC236}">
                    <a16:creationId xmlns:a16="http://schemas.microsoft.com/office/drawing/2014/main" id="{6701435E-FE68-460D-B0A2-8CEF60BF76B8}"/>
                  </a:ext>
                </a:extLst>
              </p:cNvPr>
              <p:cNvCxnSpPr/>
              <p:nvPr/>
            </p:nvCxnSpPr>
            <p:spPr>
              <a:xfrm flipH="1">
                <a:off x="4838995" y="5226887"/>
                <a:ext cx="1609725" cy="733425"/>
              </a:xfrm>
              <a:prstGeom prst="straightConnector1">
                <a:avLst/>
              </a:prstGeom>
              <a:ln>
                <a:solidFill>
                  <a:srgbClr val="09254C"/>
                </a:solidFill>
                <a:prstDash val="sysDash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22">
                <a:extLst>
                  <a:ext uri="{FF2B5EF4-FFF2-40B4-BE49-F238E27FC236}">
                    <a16:creationId xmlns:a16="http://schemas.microsoft.com/office/drawing/2014/main" id="{2417711C-59F3-427D-B081-9AC828A079A1}"/>
                  </a:ext>
                </a:extLst>
              </p:cNvPr>
              <p:cNvCxnSpPr/>
              <p:nvPr/>
            </p:nvCxnSpPr>
            <p:spPr>
              <a:xfrm flipH="1">
                <a:off x="5833133" y="5410311"/>
                <a:ext cx="1114425" cy="733425"/>
              </a:xfrm>
              <a:prstGeom prst="straightConnector1">
                <a:avLst/>
              </a:prstGeom>
              <a:ln>
                <a:solidFill>
                  <a:srgbClr val="09254C"/>
                </a:solidFill>
                <a:prstDash val="sysDash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5">
                <a:extLst>
                  <a:ext uri="{FF2B5EF4-FFF2-40B4-BE49-F238E27FC236}">
                    <a16:creationId xmlns:a16="http://schemas.microsoft.com/office/drawing/2014/main" id="{EA5E8116-FA82-45C1-8922-B127AA21E8CA}"/>
                  </a:ext>
                </a:extLst>
              </p:cNvPr>
              <p:cNvCxnSpPr/>
              <p:nvPr/>
            </p:nvCxnSpPr>
            <p:spPr>
              <a:xfrm flipV="1">
                <a:off x="6934495" y="2844050"/>
                <a:ext cx="0" cy="143986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sysDash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25">
                <a:extLst>
                  <a:ext uri="{FF2B5EF4-FFF2-40B4-BE49-F238E27FC236}">
                    <a16:creationId xmlns:a16="http://schemas.microsoft.com/office/drawing/2014/main" id="{010C546F-F480-4010-8D78-4B73225F6A6E}"/>
                  </a:ext>
                </a:extLst>
              </p:cNvPr>
              <p:cNvCxnSpPr/>
              <p:nvPr/>
            </p:nvCxnSpPr>
            <p:spPr>
              <a:xfrm flipH="1" flipV="1">
                <a:off x="4115095" y="2267787"/>
                <a:ext cx="0" cy="20066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sysDash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56C83249-E0E8-4234-B534-FF4264BCE9F5}"/>
                </a:ext>
              </a:extLst>
            </p:cNvPr>
            <p:cNvSpPr txBox="1">
              <a:spLocks noChangeArrowheads="1"/>
            </p:cNvSpPr>
            <p:nvPr/>
          </p:nvSpPr>
          <p:spPr>
            <a:xfrm rot="186980">
              <a:off x="5909120" y="2344974"/>
              <a:ext cx="2640013" cy="332399"/>
            </a:xfrm>
            <a:prstGeom prst="rect">
              <a:avLst/>
            </a:prstGeom>
            <a:solidFill>
              <a:srgbClr val="E9A59D"/>
            </a:solidFill>
            <a:ln>
              <a:solidFill>
                <a:srgbClr val="EF442E"/>
              </a:solidFill>
            </a:ln>
            <a:effectLst>
              <a:outerShdw blurRad="152400" dist="393700" dir="7320000" sx="87000" sy="87000" rotWithShape="0">
                <a:prstClr val="black">
                  <a:alpha val="29000"/>
                </a:prstClr>
              </a:outerShdw>
            </a:effectLst>
          </p:spPr>
          <p:txBody>
            <a:bodyPr vert="horz" lIns="0" tIns="0" rIns="0" bIns="0" rtlCol="0" anchor="t" anchorCtr="0">
              <a:spAutoFit/>
            </a:bodyPr>
            <a:lstStyle>
              <a:lvl1pPr marL="228600" indent="-228600" algn="l" defTabSz="914400" rtl="0" eaLnBrk="1" fontAlgn="ctr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9254C"/>
                </a:buClr>
                <a:buFont typeface="Arial"/>
                <a:buChar char="•"/>
                <a:defRPr sz="1800" b="0" i="0" kern="1200">
                  <a:solidFill>
                    <a:srgbClr val="09254C"/>
                  </a:solidFill>
                  <a:latin typeface="Regular Aimsun Medium" panose="02000603040000020003" pitchFamily="2" charset="77"/>
                  <a:ea typeface="Regular Aimsun Medium" panose="02000603040000020003" pitchFamily="2" charset="77"/>
                  <a:cs typeface="Regular Aimsun Medium" panose="02000603040000020003" pitchFamily="2" charset="77"/>
                </a:defRPr>
              </a:lvl1pPr>
              <a:lvl2pPr marL="685800" indent="-228600" algn="l" defTabSz="914400" rtl="0" eaLnBrk="1" fontAlgn="ctr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 sz="1800" b="0" i="0" kern="1200">
                  <a:solidFill>
                    <a:srgbClr val="09254C"/>
                  </a:solidFill>
                  <a:latin typeface="Regular Aimsun Medium" panose="02000603040000020003" pitchFamily="2" charset="77"/>
                  <a:ea typeface="Regular Aimsun Medium" panose="02000603040000020003" pitchFamily="2" charset="77"/>
                  <a:cs typeface="Regular Aimsun Medium" panose="02000603040000020003" pitchFamily="2" charset="77"/>
                </a:defRPr>
              </a:lvl2pPr>
              <a:lvl3pPr marL="1143000" indent="-228600" algn="l" defTabSz="914400" rtl="0" eaLnBrk="1" fontAlgn="ctr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 sz="1800" b="0" i="0" kern="1200">
                  <a:solidFill>
                    <a:srgbClr val="09254C"/>
                  </a:solidFill>
                  <a:latin typeface="Regular Aimsun Medium" panose="02000603040000020003" pitchFamily="2" charset="77"/>
                  <a:ea typeface="Regular Aimsun Medium" panose="02000603040000020003" pitchFamily="2" charset="77"/>
                  <a:cs typeface="Regular Aimsun Medium" panose="02000603040000020003" pitchFamily="2" charset="77"/>
                </a:defRPr>
              </a:lvl3pPr>
              <a:lvl4pPr marL="1600200" indent="-228600" algn="l" defTabSz="914400" rtl="0" eaLnBrk="1" fontAlgn="ctr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 sz="1800" b="0" i="0" kern="1200">
                  <a:solidFill>
                    <a:srgbClr val="09254C"/>
                  </a:solidFill>
                  <a:latin typeface="Regular Aimsun Medium" panose="02000603040000020003" pitchFamily="2" charset="77"/>
                  <a:ea typeface="Regular Aimsun Medium" panose="02000603040000020003" pitchFamily="2" charset="77"/>
                  <a:cs typeface="Regular Aimsun Medium" panose="02000603040000020003" pitchFamily="2" charset="77"/>
                </a:defRPr>
              </a:lvl4pPr>
              <a:lvl5pPr marL="2057400" indent="-228600" algn="l" defTabSz="914400" rtl="0" eaLnBrk="1" fontAlgn="ctr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 sz="1800" b="0" i="0" kern="1200" baseline="0">
                  <a:solidFill>
                    <a:srgbClr val="09254C"/>
                  </a:solidFill>
                  <a:latin typeface="Regular Aimsun Medium" panose="02000603040000020003" pitchFamily="2" charset="77"/>
                  <a:ea typeface="Regular Aimsun Medium" panose="02000603040000020003" pitchFamily="2" charset="77"/>
                  <a:cs typeface="Regular Aimsun Medium" panose="02000603040000020003" pitchFamily="2" charset="77"/>
                </a:defRPr>
              </a:lvl5pPr>
              <a:lvl6pPr marL="2571750" indent="-28575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Regular Aimsun Medium" panose="02000603040000020003" pitchFamily="2" charset="77"/>
                  <a:ea typeface="+mn-ea"/>
                  <a:cs typeface="+mn-cs"/>
                </a:defRPr>
              </a:lvl6pPr>
              <a:lvl7pPr marL="3028950" indent="-28575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Regular Aimsun Medium" panose="02000603040000020003" pitchFamily="2" charset="77"/>
                  <a:ea typeface="+mn-ea"/>
                  <a:cs typeface="+mn-cs"/>
                </a:defRPr>
              </a:lvl7pPr>
              <a:lvl8pPr marL="3429000" marR="0" indent="-228600" algn="l" defTabSz="914400" rtl="0" eaLnBrk="1" fontAlgn="auto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 sz="1800" b="0" i="0" kern="1200">
                  <a:solidFill>
                    <a:schemeClr val="tx1"/>
                  </a:solidFill>
                  <a:latin typeface="Regular Aimsun Medium" panose="02000603040000020003" pitchFamily="2" charset="77"/>
                  <a:ea typeface="+mn-ea"/>
                  <a:cs typeface="+mn-cs"/>
                </a:defRPr>
              </a:lvl8pPr>
              <a:lvl9pPr marL="3657600" marR="0" indent="0" algn="l" defTabSz="914400" rtl="0" eaLnBrk="1" fontAlgn="auto" latinLnBrk="0" hangingPunct="1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 sz="1800" b="0" i="0" kern="1200">
                  <a:solidFill>
                    <a:schemeClr val="tx1"/>
                  </a:solidFill>
                  <a:latin typeface="Regular Aimsun Medium" panose="02000603040000020003" pitchFamily="2" charset="77"/>
                  <a:ea typeface="+mn-ea"/>
                  <a:cs typeface="+mn-cs"/>
                </a:defRPr>
              </a:lvl9pPr>
            </a:lstStyle>
            <a:p>
              <a:pPr marL="171450" lvl="1" indent="0" algn="ctr">
                <a:spcBef>
                  <a:spcPct val="0"/>
                </a:spcBef>
                <a:buFontTx/>
                <a:buNone/>
                <a:defRPr/>
              </a:pPr>
              <a:r>
                <a:rPr lang="en-GB" dirty="0">
                  <a:latin typeface="Regular Medium" panose="02000603040000020003" pitchFamily="50" charset="0"/>
                  <a:cs typeface="Arial" charset="0"/>
                </a:rPr>
                <a:t>Sempre ativo</a:t>
              </a:r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CF2B8CAB-BE59-4D9F-89FA-0B7DCB0089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6980">
              <a:off x="3323083" y="1741818"/>
              <a:ext cx="2640012" cy="355482"/>
            </a:xfrm>
            <a:prstGeom prst="rect">
              <a:avLst/>
            </a:prstGeom>
            <a:solidFill>
              <a:srgbClr val="E9A59D"/>
            </a:solidFill>
            <a:ln>
              <a:solidFill>
                <a:srgbClr val="EF442E"/>
              </a:solidFill>
            </a:ln>
            <a:effectLst>
              <a:outerShdw blurRad="152400" dist="393700" dir="7320000" sx="87000" sy="87000" rotWithShape="0">
                <a:prstClr val="black">
                  <a:alpha val="29000"/>
                </a:prstClr>
              </a:outerShdw>
            </a:effec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1714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lvl="1" algn="ctr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Tx/>
                <a:buNone/>
                <a:defRPr/>
              </a:pPr>
              <a:r>
                <a:rPr lang="en-GB" altLang="es-ES" sz="1800" dirty="0">
                  <a:latin typeface="Regular Medium" panose="02000603040000020003" pitchFamily="50" charset="0"/>
                </a:rPr>
                <a:t>Ativo por período</a:t>
              </a:r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137CCDC6-10CD-49B6-871A-BD1FE90196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6980">
              <a:off x="7776020" y="4320377"/>
              <a:ext cx="2640013" cy="618631"/>
            </a:xfrm>
            <a:prstGeom prst="rect">
              <a:avLst/>
            </a:prstGeom>
            <a:solidFill>
              <a:srgbClr val="E9A59D"/>
            </a:solidFill>
            <a:ln>
              <a:solidFill>
                <a:srgbClr val="EF442E"/>
              </a:solidFill>
            </a:ln>
            <a:effectLst>
              <a:outerShdw blurRad="152400" dist="393700" dir="7320000" sx="87000" sy="87000" rotWithShape="0">
                <a:prstClr val="black">
                  <a:alpha val="29000"/>
                </a:prstClr>
              </a:outerShdw>
            </a:effec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1714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lvl="1" algn="ctr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Tx/>
                <a:buNone/>
                <a:defRPr/>
              </a:pPr>
              <a:r>
                <a:rPr lang="en-GB" altLang="es-ES" sz="1800" dirty="0">
                  <a:latin typeface="Regular Medium" panose="02000603040000020003" pitchFamily="50" charset="0"/>
                </a:rPr>
                <a:t>Ativo conforme as condições de tráfego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234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Exemplo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DAA5880-93D3-40CB-8A7E-46D9EB722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967" y="1218906"/>
            <a:ext cx="7272808" cy="4838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60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9E662-7D93-4F0C-2D73-1BF498D91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Exemplo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455CF2-8BE6-E0E5-CDBA-2175CB4878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F55FEA-10AB-2381-F054-DDAC24F3D4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ED92AB1-1C70-F817-B88A-8F2F567A52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CEBC64F-2AD8-BE15-9C2B-39C4D36B3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107" y="1364343"/>
            <a:ext cx="8088600" cy="4790071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4032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B6F4A-250F-A34B-B84C-20E1411FB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Escolha</a:t>
            </a:r>
            <a:r>
              <a:rPr lang="en-US" dirty="0"/>
              <a:t> </a:t>
            </a:r>
            <a:r>
              <a:rPr lang="en-US" dirty="0" err="1"/>
              <a:t>Dinâmica</a:t>
            </a:r>
            <a:r>
              <a:rPr lang="en-US" dirty="0"/>
              <a:t> de </a:t>
            </a:r>
            <a:r>
              <a:rPr lang="en-US" dirty="0" err="1"/>
              <a:t>Rotas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00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Tipos de rota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Rotas estáticas</a:t>
            </a:r>
          </a:p>
          <a:p>
            <a:pPr lvl="1"/>
            <a:r>
              <a:rPr lang="en-US" dirty="0"/>
              <a:t>Rotas OD</a:t>
            </a:r>
          </a:p>
          <a:p>
            <a:pPr lvl="1"/>
            <a:r>
              <a:rPr lang="en-US" dirty="0"/>
              <a:t>Equilíbrio estático do usuário</a:t>
            </a:r>
          </a:p>
          <a:p>
            <a:pPr lvl="1"/>
            <a:r>
              <a:rPr lang="en-US" dirty="0"/>
              <a:t>Rotas fixas (fluxo livre ou fim do aquecimento)</a:t>
            </a:r>
          </a:p>
          <a:p>
            <a:r>
              <a:rPr lang="en-US" dirty="0"/>
              <a:t>Rotas dinâmicas</a:t>
            </a:r>
          </a:p>
          <a:p>
            <a:pPr lvl="1"/>
            <a:r>
              <a:rPr lang="en-US" dirty="0"/>
              <a:t>Escolha estocástica de rotas</a:t>
            </a:r>
          </a:p>
          <a:p>
            <a:pPr lvl="1"/>
            <a:r>
              <a:rPr lang="en-US" dirty="0"/>
              <a:t>Equilíbrio dinâmico do usuário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4905396F-955A-443C-B8FC-0048162F0F20}"/>
              </a:ext>
            </a:extLst>
          </p:cNvPr>
          <p:cNvGrpSpPr/>
          <p:nvPr/>
        </p:nvGrpSpPr>
        <p:grpSpPr>
          <a:xfrm>
            <a:off x="4345051" y="1667827"/>
            <a:ext cx="6216873" cy="4611688"/>
            <a:chOff x="3113288" y="1606601"/>
            <a:chExt cx="6216873" cy="4611688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A9463D6C-62F4-4F18-B4E0-30DA8AE42DE9}"/>
                </a:ext>
              </a:extLst>
            </p:cNvPr>
            <p:cNvGrpSpPr/>
            <p:nvPr/>
          </p:nvGrpSpPr>
          <p:grpSpPr>
            <a:xfrm>
              <a:off x="4539514" y="1606601"/>
              <a:ext cx="3484563" cy="1632520"/>
              <a:chOff x="5076825" y="1110680"/>
              <a:chExt cx="3484563" cy="1632520"/>
            </a:xfrm>
          </p:grpSpPr>
          <p:sp>
            <p:nvSpPr>
              <p:cNvPr id="7" name="Freeform 30">
                <a:extLst>
                  <a:ext uri="{FF2B5EF4-FFF2-40B4-BE49-F238E27FC236}">
                    <a16:creationId xmlns:a16="http://schemas.microsoft.com/office/drawing/2014/main" id="{FDA65B75-3C79-41CF-9FF4-B7DA8A844AE1}"/>
                  </a:ext>
                </a:extLst>
              </p:cNvPr>
              <p:cNvSpPr/>
              <p:nvPr/>
            </p:nvSpPr>
            <p:spPr>
              <a:xfrm>
                <a:off x="5076825" y="1182688"/>
                <a:ext cx="3484563" cy="1560512"/>
              </a:xfrm>
              <a:custGeom>
                <a:avLst/>
                <a:gdLst>
                  <a:gd name="connsiteX0" fmla="*/ 1032734 w 3485478"/>
                  <a:gd name="connsiteY0" fmla="*/ 0 h 1559858"/>
                  <a:gd name="connsiteX1" fmla="*/ 0 w 3485478"/>
                  <a:gd name="connsiteY1" fmla="*/ 623943 h 1559858"/>
                  <a:gd name="connsiteX2" fmla="*/ 2216076 w 3485478"/>
                  <a:gd name="connsiteY2" fmla="*/ 1559858 h 1559858"/>
                  <a:gd name="connsiteX3" fmla="*/ 3485478 w 3485478"/>
                  <a:gd name="connsiteY3" fmla="*/ 408790 h 1559858"/>
                  <a:gd name="connsiteX4" fmla="*/ 1032734 w 3485478"/>
                  <a:gd name="connsiteY4" fmla="*/ 0 h 1559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5478" h="1559858">
                    <a:moveTo>
                      <a:pt x="1032734" y="0"/>
                    </a:moveTo>
                    <a:lnTo>
                      <a:pt x="0" y="623943"/>
                    </a:lnTo>
                    <a:lnTo>
                      <a:pt x="2216076" y="1559858"/>
                    </a:lnTo>
                    <a:lnTo>
                      <a:pt x="3485478" y="408790"/>
                    </a:lnTo>
                    <a:lnTo>
                      <a:pt x="1032734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8" name="Picture 4" descr="C:\Users\gabri.AIMSUN\AppData\Local\Microsoft\Windows\Temporary Internet Files\Content.IE5\KUIJP7IO\MC900431586[1].png">
                <a:extLst>
                  <a:ext uri="{FF2B5EF4-FFF2-40B4-BE49-F238E27FC236}">
                    <a16:creationId xmlns:a16="http://schemas.microsoft.com/office/drawing/2014/main" id="{86503A40-F051-4382-AF2A-650E857BEF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84963" y="1110680"/>
                <a:ext cx="427037" cy="427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7D2B5206-C6E2-4046-BA10-8F1F1C0E99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874123">
                <a:off x="5745690" y="1449185"/>
                <a:ext cx="809513" cy="809513"/>
              </a:xfrm>
              <a:prstGeom prst="rect">
                <a:avLst/>
              </a:prstGeom>
              <a:noFill/>
            </p:spPr>
          </p:pic>
          <p:pic>
            <p:nvPicPr>
              <p:cNvPr id="10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864894E4-874A-437B-BC8B-E8D67DB26B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7375" y="1268413"/>
                <a:ext cx="809625" cy="809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2E643839-52F2-4B53-8582-F576B54B2E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874123">
                <a:off x="7049158" y="1472493"/>
                <a:ext cx="809513" cy="809513"/>
              </a:xfrm>
              <a:prstGeom prst="rect">
                <a:avLst/>
              </a:prstGeom>
              <a:noFill/>
            </p:spPr>
          </p:pic>
          <p:pic>
            <p:nvPicPr>
              <p:cNvPr id="12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D799AE48-2A4A-40B2-BAFD-BDE1411E8F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70713" y="1292225"/>
                <a:ext cx="809625" cy="809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9F0DB501-1F5A-4653-B2EA-5CDFEF59CA68}"/>
                </a:ext>
              </a:extLst>
            </p:cNvPr>
            <p:cNvGrpSpPr/>
            <p:nvPr/>
          </p:nvGrpSpPr>
          <p:grpSpPr>
            <a:xfrm>
              <a:off x="4426034" y="3266310"/>
              <a:ext cx="3486150" cy="1656184"/>
              <a:chOff x="5003800" y="2839616"/>
              <a:chExt cx="3486150" cy="1656184"/>
            </a:xfrm>
          </p:grpSpPr>
          <p:sp>
            <p:nvSpPr>
              <p:cNvPr id="14" name="Freeform 31">
                <a:extLst>
                  <a:ext uri="{FF2B5EF4-FFF2-40B4-BE49-F238E27FC236}">
                    <a16:creationId xmlns:a16="http://schemas.microsoft.com/office/drawing/2014/main" id="{982FC546-7A66-4EAC-B75B-6B516053867F}"/>
                  </a:ext>
                </a:extLst>
              </p:cNvPr>
              <p:cNvSpPr/>
              <p:nvPr/>
            </p:nvSpPr>
            <p:spPr>
              <a:xfrm>
                <a:off x="5003800" y="2935288"/>
                <a:ext cx="3486150" cy="1560512"/>
              </a:xfrm>
              <a:custGeom>
                <a:avLst/>
                <a:gdLst>
                  <a:gd name="connsiteX0" fmla="*/ 1032734 w 3485478"/>
                  <a:gd name="connsiteY0" fmla="*/ 0 h 1559858"/>
                  <a:gd name="connsiteX1" fmla="*/ 0 w 3485478"/>
                  <a:gd name="connsiteY1" fmla="*/ 623943 h 1559858"/>
                  <a:gd name="connsiteX2" fmla="*/ 2216076 w 3485478"/>
                  <a:gd name="connsiteY2" fmla="*/ 1559858 h 1559858"/>
                  <a:gd name="connsiteX3" fmla="*/ 3485478 w 3485478"/>
                  <a:gd name="connsiteY3" fmla="*/ 408790 h 1559858"/>
                  <a:gd name="connsiteX4" fmla="*/ 1032734 w 3485478"/>
                  <a:gd name="connsiteY4" fmla="*/ 0 h 1559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5478" h="1559858">
                    <a:moveTo>
                      <a:pt x="1032734" y="0"/>
                    </a:moveTo>
                    <a:lnTo>
                      <a:pt x="0" y="623943"/>
                    </a:lnTo>
                    <a:lnTo>
                      <a:pt x="2216076" y="1559858"/>
                    </a:lnTo>
                    <a:lnTo>
                      <a:pt x="3485478" y="408790"/>
                    </a:lnTo>
                    <a:lnTo>
                      <a:pt x="1032734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15" name="Picture 4" descr="C:\Users\gabri.AIMSUN\AppData\Local\Microsoft\Windows\Temporary Internet Files\Content.IE5\KUIJP7IO\MC900431586[1].png">
                <a:extLst>
                  <a:ext uri="{FF2B5EF4-FFF2-40B4-BE49-F238E27FC236}">
                    <a16:creationId xmlns:a16="http://schemas.microsoft.com/office/drawing/2014/main" id="{C8AE92C5-38D7-404F-B90A-D9E8208812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81586" y="2839616"/>
                <a:ext cx="425450" cy="427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38F65CE9-46E3-4B77-88D9-90BED584F1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874123">
                <a:off x="5587313" y="3137240"/>
                <a:ext cx="809513" cy="809513"/>
              </a:xfrm>
              <a:prstGeom prst="rect">
                <a:avLst/>
              </a:prstGeom>
              <a:noFill/>
            </p:spPr>
          </p:pic>
          <p:pic>
            <p:nvPicPr>
              <p:cNvPr id="17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FE00D6EF-D3E1-4179-906F-D0583AAA80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8625" y="2957513"/>
                <a:ext cx="809625" cy="808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3CEEF782-FC72-4F3D-9255-2F9F4165A4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3705304">
                <a:off x="7219389" y="3181296"/>
                <a:ext cx="809513" cy="809513"/>
              </a:xfrm>
              <a:prstGeom prst="rect">
                <a:avLst/>
              </a:prstGeom>
              <a:noFill/>
            </p:spPr>
          </p:pic>
          <p:pic>
            <p:nvPicPr>
              <p:cNvPr id="19" name="Picture 14" descr="C:\Users\gabri.AIMSUN\AppData\Local\Microsoft\Windows\Temporary Internet Files\Content.IE5\011G7CBJ\MC900439806[1].png">
                <a:extLst>
                  <a:ext uri="{FF2B5EF4-FFF2-40B4-BE49-F238E27FC236}">
                    <a16:creationId xmlns:a16="http://schemas.microsoft.com/office/drawing/2014/main" id="{85496CE5-B2D4-44DA-9620-7EC040AC6D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993923">
                <a:off x="7156450" y="2916238"/>
                <a:ext cx="809625" cy="809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63F9A4C5-4802-4007-B765-64B98DDAB67F}"/>
                </a:ext>
              </a:extLst>
            </p:cNvPr>
            <p:cNvGrpSpPr/>
            <p:nvPr/>
          </p:nvGrpSpPr>
          <p:grpSpPr>
            <a:xfrm>
              <a:off x="3113288" y="4490097"/>
              <a:ext cx="6216873" cy="1728192"/>
              <a:chOff x="660400" y="4437063"/>
              <a:chExt cx="7896225" cy="2098675"/>
            </a:xfrm>
          </p:grpSpPr>
          <p:pic>
            <p:nvPicPr>
              <p:cNvPr id="21" name="Picture 15" descr="C:\Users\gabri\AppData\Local\Microsoft\Windows\Temporary Internet Files\Content.IE5\G8EHVRGO\MCj04339180000[1].png">
                <a:extLst>
                  <a:ext uri="{FF2B5EF4-FFF2-40B4-BE49-F238E27FC236}">
                    <a16:creationId xmlns:a16="http://schemas.microsoft.com/office/drawing/2014/main" id="{22A765A3-1F48-4410-B05F-C80733BC2F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0400" y="5476875"/>
                <a:ext cx="1058863" cy="1058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16" descr="C:\Users\gabri\AppData\Local\Microsoft\Windows\Temporary Internet Files\Content.IE5\0ZN7CN6Y\MCj04348470000[1].png">
                <a:extLst>
                  <a:ext uri="{FF2B5EF4-FFF2-40B4-BE49-F238E27FC236}">
                    <a16:creationId xmlns:a16="http://schemas.microsoft.com/office/drawing/2014/main" id="{302FB402-3EDB-4EA9-9A32-B2E5E52092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0288" y="4437063"/>
                <a:ext cx="1176337" cy="1725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17 Forma libre">
                <a:extLst>
                  <a:ext uri="{FF2B5EF4-FFF2-40B4-BE49-F238E27FC236}">
                    <a16:creationId xmlns:a16="http://schemas.microsoft.com/office/drawing/2014/main" id="{075A8E27-234A-4275-9EFB-7AB942EA808D}"/>
                  </a:ext>
                </a:extLst>
              </p:cNvPr>
              <p:cNvSpPr/>
              <p:nvPr/>
            </p:nvSpPr>
            <p:spPr>
              <a:xfrm>
                <a:off x="1700213" y="5713413"/>
                <a:ext cx="5819775" cy="568325"/>
              </a:xfrm>
              <a:custGeom>
                <a:avLst/>
                <a:gdLst>
                  <a:gd name="connsiteX0" fmla="*/ 0 w 5819887"/>
                  <a:gd name="connsiteY0" fmla="*/ 258183 h 568362"/>
                  <a:gd name="connsiteX1" fmla="*/ 1258645 w 5819887"/>
                  <a:gd name="connsiteY1" fmla="*/ 32273 h 568362"/>
                  <a:gd name="connsiteX2" fmla="*/ 3205779 w 5819887"/>
                  <a:gd name="connsiteY2" fmla="*/ 451821 h 568362"/>
                  <a:gd name="connsiteX3" fmla="*/ 4292301 w 5819887"/>
                  <a:gd name="connsiteY3" fmla="*/ 505609 h 568362"/>
                  <a:gd name="connsiteX4" fmla="*/ 5013063 w 5819887"/>
                  <a:gd name="connsiteY4" fmla="*/ 75303 h 568362"/>
                  <a:gd name="connsiteX5" fmla="*/ 5819887 w 5819887"/>
                  <a:gd name="connsiteY5" fmla="*/ 193638 h 56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19887" h="568362">
                    <a:moveTo>
                      <a:pt x="0" y="258183"/>
                    </a:moveTo>
                    <a:cubicBezTo>
                      <a:pt x="362174" y="129091"/>
                      <a:pt x="724349" y="0"/>
                      <a:pt x="1258645" y="32273"/>
                    </a:cubicBezTo>
                    <a:cubicBezTo>
                      <a:pt x="1792941" y="64546"/>
                      <a:pt x="2700170" y="372932"/>
                      <a:pt x="3205779" y="451821"/>
                    </a:cubicBezTo>
                    <a:cubicBezTo>
                      <a:pt x="3711388" y="530710"/>
                      <a:pt x="3991087" y="568362"/>
                      <a:pt x="4292301" y="505609"/>
                    </a:cubicBezTo>
                    <a:cubicBezTo>
                      <a:pt x="4593515" y="442856"/>
                      <a:pt x="4758465" y="127298"/>
                      <a:pt x="5013063" y="75303"/>
                    </a:cubicBezTo>
                    <a:cubicBezTo>
                      <a:pt x="5267661" y="23308"/>
                      <a:pt x="5543774" y="108473"/>
                      <a:pt x="5819887" y="193638"/>
                    </a:cubicBezTo>
                  </a:path>
                </a:pathLst>
              </a:custGeom>
              <a:ln w="38100">
                <a:solidFill>
                  <a:schemeClr val="tx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_tradnl"/>
              </a:p>
            </p:txBody>
          </p:sp>
          <p:sp>
            <p:nvSpPr>
              <p:cNvPr id="24" name="18 Forma libre">
                <a:extLst>
                  <a:ext uri="{FF2B5EF4-FFF2-40B4-BE49-F238E27FC236}">
                    <a16:creationId xmlns:a16="http://schemas.microsoft.com/office/drawing/2014/main" id="{7AA42DD4-8A58-45B0-B117-0D44E9D8B323}"/>
                  </a:ext>
                </a:extLst>
              </p:cNvPr>
              <p:cNvSpPr/>
              <p:nvPr/>
            </p:nvSpPr>
            <p:spPr>
              <a:xfrm>
                <a:off x="1689100" y="4710113"/>
                <a:ext cx="5788025" cy="1071562"/>
              </a:xfrm>
              <a:custGeom>
                <a:avLst/>
                <a:gdLst>
                  <a:gd name="connsiteX0" fmla="*/ 0 w 5787614"/>
                  <a:gd name="connsiteY0" fmla="*/ 991496 h 1070385"/>
                  <a:gd name="connsiteX1" fmla="*/ 1065007 w 5787614"/>
                  <a:gd name="connsiteY1" fmla="*/ 561190 h 1070385"/>
                  <a:gd name="connsiteX2" fmla="*/ 2162287 w 5787614"/>
                  <a:gd name="connsiteY2" fmla="*/ 873162 h 1070385"/>
                  <a:gd name="connsiteX3" fmla="*/ 2990626 w 5787614"/>
                  <a:gd name="connsiteY3" fmla="*/ 1023769 h 1070385"/>
                  <a:gd name="connsiteX4" fmla="*/ 3442447 w 5787614"/>
                  <a:gd name="connsiteY4" fmla="*/ 593463 h 1070385"/>
                  <a:gd name="connsiteX5" fmla="*/ 4001845 w 5787614"/>
                  <a:gd name="connsiteY5" fmla="*/ 44823 h 1070385"/>
                  <a:gd name="connsiteX6" fmla="*/ 4733365 w 5787614"/>
                  <a:gd name="connsiteY6" fmla="*/ 324522 h 1070385"/>
                  <a:gd name="connsiteX7" fmla="*/ 5787614 w 5787614"/>
                  <a:gd name="connsiteY7" fmla="*/ 1034527 h 1070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87614" h="1070385">
                    <a:moveTo>
                      <a:pt x="0" y="991496"/>
                    </a:moveTo>
                    <a:cubicBezTo>
                      <a:pt x="352313" y="786204"/>
                      <a:pt x="704626" y="580912"/>
                      <a:pt x="1065007" y="561190"/>
                    </a:cubicBezTo>
                    <a:cubicBezTo>
                      <a:pt x="1425388" y="541468"/>
                      <a:pt x="1841351" y="796066"/>
                      <a:pt x="2162287" y="873162"/>
                    </a:cubicBezTo>
                    <a:cubicBezTo>
                      <a:pt x="2483223" y="950258"/>
                      <a:pt x="2777266" y="1070385"/>
                      <a:pt x="2990626" y="1023769"/>
                    </a:cubicBezTo>
                    <a:cubicBezTo>
                      <a:pt x="3203986" y="977153"/>
                      <a:pt x="3273911" y="756621"/>
                      <a:pt x="3442447" y="593463"/>
                    </a:cubicBezTo>
                    <a:cubicBezTo>
                      <a:pt x="3610983" y="430305"/>
                      <a:pt x="3786692" y="89646"/>
                      <a:pt x="4001845" y="44823"/>
                    </a:cubicBezTo>
                    <a:cubicBezTo>
                      <a:pt x="4216998" y="0"/>
                      <a:pt x="4435737" y="159571"/>
                      <a:pt x="4733365" y="324522"/>
                    </a:cubicBezTo>
                    <a:cubicBezTo>
                      <a:pt x="5030993" y="489473"/>
                      <a:pt x="5409303" y="762000"/>
                      <a:pt x="5787614" y="1034527"/>
                    </a:cubicBezTo>
                  </a:path>
                </a:pathLst>
              </a:custGeom>
              <a:ln w="38100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_tradnl"/>
              </a:p>
            </p:txBody>
          </p:sp>
          <p:sp>
            <p:nvSpPr>
              <p:cNvPr id="25" name="19 Forma libre">
                <a:extLst>
                  <a:ext uri="{FF2B5EF4-FFF2-40B4-BE49-F238E27FC236}">
                    <a16:creationId xmlns:a16="http://schemas.microsoft.com/office/drawing/2014/main" id="{8E9E91A8-9D70-47A0-B785-1ACAD0788753}"/>
                  </a:ext>
                </a:extLst>
              </p:cNvPr>
              <p:cNvSpPr/>
              <p:nvPr/>
            </p:nvSpPr>
            <p:spPr>
              <a:xfrm>
                <a:off x="4756150" y="5443538"/>
                <a:ext cx="2709863" cy="671512"/>
              </a:xfrm>
              <a:custGeom>
                <a:avLst/>
                <a:gdLst>
                  <a:gd name="connsiteX0" fmla="*/ 0 w 2710927"/>
                  <a:gd name="connsiteY0" fmla="*/ 666975 h 670561"/>
                  <a:gd name="connsiteX1" fmla="*/ 301214 w 2710927"/>
                  <a:gd name="connsiteY1" fmla="*/ 623944 h 670561"/>
                  <a:gd name="connsiteX2" fmla="*/ 720762 w 2710927"/>
                  <a:gd name="connsiteY2" fmla="*/ 387276 h 670561"/>
                  <a:gd name="connsiteX3" fmla="*/ 1075764 w 2710927"/>
                  <a:gd name="connsiteY3" fmla="*/ 118335 h 670561"/>
                  <a:gd name="connsiteX4" fmla="*/ 1592131 w 2710927"/>
                  <a:gd name="connsiteY4" fmla="*/ 10758 h 670561"/>
                  <a:gd name="connsiteX5" fmla="*/ 2205317 w 2710927"/>
                  <a:gd name="connsiteY5" fmla="*/ 182881 h 670561"/>
                  <a:gd name="connsiteX6" fmla="*/ 2710927 w 2710927"/>
                  <a:gd name="connsiteY6" fmla="*/ 355003 h 670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10927" h="670561">
                    <a:moveTo>
                      <a:pt x="0" y="666975"/>
                    </a:moveTo>
                    <a:cubicBezTo>
                      <a:pt x="90543" y="668768"/>
                      <a:pt x="181087" y="670561"/>
                      <a:pt x="301214" y="623944"/>
                    </a:cubicBezTo>
                    <a:cubicBezTo>
                      <a:pt x="421341" y="577327"/>
                      <a:pt x="591670" y="471544"/>
                      <a:pt x="720762" y="387276"/>
                    </a:cubicBezTo>
                    <a:cubicBezTo>
                      <a:pt x="849854" y="303008"/>
                      <a:pt x="930536" y="181088"/>
                      <a:pt x="1075764" y="118335"/>
                    </a:cubicBezTo>
                    <a:cubicBezTo>
                      <a:pt x="1220992" y="55582"/>
                      <a:pt x="1403872" y="0"/>
                      <a:pt x="1592131" y="10758"/>
                    </a:cubicBezTo>
                    <a:cubicBezTo>
                      <a:pt x="1780390" y="21516"/>
                      <a:pt x="2018851" y="125507"/>
                      <a:pt x="2205317" y="182881"/>
                    </a:cubicBezTo>
                    <a:cubicBezTo>
                      <a:pt x="2391783" y="240255"/>
                      <a:pt x="2551355" y="297629"/>
                      <a:pt x="2710927" y="355003"/>
                    </a:cubicBezTo>
                  </a:path>
                </a:pathLst>
              </a:custGeom>
              <a:ln w="38100">
                <a:solidFill>
                  <a:srgbClr val="0070C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_tradnl"/>
              </a:p>
            </p:txBody>
          </p:sp>
          <p:pic>
            <p:nvPicPr>
              <p:cNvPr id="26" name="Picture 17" descr="C:\Users\gabri\AppData\Local\Microsoft\Windows\Temporary Internet Files\Content.IE5\77BFG84G\MCj04403480000[1].png">
                <a:extLst>
                  <a:ext uri="{FF2B5EF4-FFF2-40B4-BE49-F238E27FC236}">
                    <a16:creationId xmlns:a16="http://schemas.microsoft.com/office/drawing/2014/main" id="{8AF91EE6-2528-4759-9DDD-4E81F42D90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8000" y="5873750"/>
                <a:ext cx="803275" cy="474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502497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Alocação dinâmica de tráfego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Estrutura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Calcule a árvore inicial de rotas mínimas para cada destino usando a função de custo inicial (fluxo livre)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Simular durante um intervalo de escolha de rotas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Calcule a árvore de rotas mínimas para cada destino com a Função de Custo Dinâmico (custos médios observados nos arcos durante os últimos intervalos, conforme o </a:t>
            </a:r>
            <a:r>
              <a:rPr lang="en-GB" i="1" dirty="0"/>
              <a:t>Número de Intervalos</a:t>
            </a:r>
            <a:r>
              <a:rPr lang="en-GB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Repetir os passos 2 e 3 até o fim do período de simulação</a:t>
            </a:r>
          </a:p>
          <a:p>
            <a:endParaRPr lang="en-US" dirty="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038DCF60-54E9-4D60-BECF-57B3FFCEBF2D}"/>
              </a:ext>
            </a:extLst>
          </p:cNvPr>
          <p:cNvGrpSpPr/>
          <p:nvPr/>
        </p:nvGrpSpPr>
        <p:grpSpPr>
          <a:xfrm>
            <a:off x="8855037" y="3429000"/>
            <a:ext cx="1884173" cy="2942077"/>
            <a:chOff x="8855037" y="3429000"/>
            <a:chExt cx="1884173" cy="2942077"/>
          </a:xfrm>
        </p:grpSpPr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89BF6D59-45B7-4840-9F23-052B9A961876}"/>
                </a:ext>
              </a:extLst>
            </p:cNvPr>
            <p:cNvGrpSpPr/>
            <p:nvPr/>
          </p:nvGrpSpPr>
          <p:grpSpPr>
            <a:xfrm>
              <a:off x="8855037" y="3429000"/>
              <a:ext cx="1884173" cy="2942077"/>
              <a:chOff x="6624131" y="2101850"/>
              <a:chExt cx="1884173" cy="2942077"/>
            </a:xfrm>
          </p:grpSpPr>
          <p:sp>
            <p:nvSpPr>
              <p:cNvPr id="31" name="Text Box 5">
                <a:extLst>
                  <a:ext uri="{FF2B5EF4-FFF2-40B4-BE49-F238E27FC236}">
                    <a16:creationId xmlns:a16="http://schemas.microsoft.com/office/drawing/2014/main" id="{9F5E403F-1B18-4DBC-BE69-83F3D971AF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24131" y="2101850"/>
                <a:ext cx="1404552" cy="707886"/>
              </a:xfrm>
              <a:prstGeom prst="rect">
                <a:avLst/>
              </a:prstGeom>
              <a:noFill/>
              <a:ln w="12700" cap="sq">
                <a:solidFill>
                  <a:srgbClr val="1F80D9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/>
                <a:r>
                  <a:rPr lang="en-US" sz="2000" dirty="0">
                    <a:solidFill>
                      <a:schemeClr val="tx1"/>
                    </a:solidFill>
                    <a:latin typeface="Regular Aimsun Medium" panose="02000603040000020003" pitchFamily="50" charset="0"/>
                    <a:cs typeface="Calibri" pitchFamily="34" charset="0"/>
                  </a:rPr>
                  <a:t>ISP</a:t>
                </a:r>
              </a:p>
              <a:p>
                <a:pPr algn="ctr" eaLnBrk="1" hangingPunct="1"/>
                <a:r>
                  <a:rPr lang="en-US" sz="2000" dirty="0">
                    <a:solidFill>
                      <a:schemeClr val="tx1"/>
                    </a:solidFill>
                    <a:latin typeface="Regular Aimsun Medium" panose="02000603040000020003" pitchFamily="50" charset="0"/>
                    <a:cs typeface="Calibri" pitchFamily="34" charset="0"/>
                  </a:rPr>
                  <a:t>Cálculo</a:t>
                </a:r>
              </a:p>
            </p:txBody>
          </p:sp>
          <p:sp>
            <p:nvSpPr>
              <p:cNvPr id="32" name="Text Box 6">
                <a:extLst>
                  <a:ext uri="{FF2B5EF4-FFF2-40B4-BE49-F238E27FC236}">
                    <a16:creationId xmlns:a16="http://schemas.microsoft.com/office/drawing/2014/main" id="{7BDD488E-C48B-4036-9D08-9BBA39FFE8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24131" y="4336041"/>
                <a:ext cx="1404552" cy="707886"/>
              </a:xfrm>
              <a:prstGeom prst="rect">
                <a:avLst/>
              </a:prstGeom>
              <a:noFill/>
              <a:ln w="12700" cap="sq">
                <a:solidFill>
                  <a:srgbClr val="1F80D9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/>
                <a:r>
                  <a:rPr lang="en-US" sz="2000">
                    <a:solidFill>
                      <a:schemeClr val="tx1"/>
                    </a:solidFill>
                    <a:latin typeface="Regular Aimsun Medium" panose="02000603040000020003" pitchFamily="50" charset="0"/>
                    <a:cs typeface="Calibri" pitchFamily="34" charset="0"/>
                  </a:rPr>
                  <a:t>SP</a:t>
                </a:r>
              </a:p>
              <a:p>
                <a:pPr algn="ctr" eaLnBrk="1" hangingPunct="1"/>
                <a:r>
                  <a:rPr lang="en-US" sz="2000">
                    <a:solidFill>
                      <a:schemeClr val="tx1"/>
                    </a:solidFill>
                    <a:latin typeface="Regular Aimsun Medium" panose="02000603040000020003" pitchFamily="50" charset="0"/>
                    <a:cs typeface="Calibri" pitchFamily="34" charset="0"/>
                  </a:rPr>
                  <a:t>Cálculo</a:t>
                </a:r>
              </a:p>
            </p:txBody>
          </p:sp>
          <p:sp>
            <p:nvSpPr>
              <p:cNvPr id="33" name="Line 7">
                <a:extLst>
                  <a:ext uri="{FF2B5EF4-FFF2-40B4-BE49-F238E27FC236}">
                    <a16:creationId xmlns:a16="http://schemas.microsoft.com/office/drawing/2014/main" id="{2C681618-539F-4317-992E-954A621B99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7996" y="2821174"/>
                <a:ext cx="0" cy="539889"/>
              </a:xfrm>
              <a:prstGeom prst="line">
                <a:avLst/>
              </a:prstGeom>
              <a:noFill/>
              <a:ln w="19050" cap="rnd">
                <a:solidFill>
                  <a:srgbClr val="1F80D9"/>
                </a:solidFill>
                <a:prstDash val="sysDot"/>
                <a:miter lim="800000"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" name="Line 9">
                <a:extLst>
                  <a:ext uri="{FF2B5EF4-FFF2-40B4-BE49-F238E27FC236}">
                    <a16:creationId xmlns:a16="http://schemas.microsoft.com/office/drawing/2014/main" id="{0DFD5CF4-0C14-4BEE-9BD9-BC5FD495C5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0687" y="4688456"/>
                <a:ext cx="455613" cy="0"/>
              </a:xfrm>
              <a:prstGeom prst="line">
                <a:avLst/>
              </a:prstGeom>
              <a:noFill/>
              <a:ln w="19050" cap="rnd">
                <a:solidFill>
                  <a:srgbClr val="0087AF"/>
                </a:solidFill>
                <a:prstDash val="sysDot"/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" name="Line 10">
                <a:extLst>
                  <a:ext uri="{FF2B5EF4-FFF2-40B4-BE49-F238E27FC236}">
                    <a16:creationId xmlns:a16="http://schemas.microsoft.com/office/drawing/2014/main" id="{5EB96E63-C2A7-41B1-9F75-48C2523F1F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491537" y="3084766"/>
                <a:ext cx="16767" cy="1603689"/>
              </a:xfrm>
              <a:prstGeom prst="line">
                <a:avLst/>
              </a:prstGeom>
              <a:noFill/>
              <a:ln w="19050" cap="rnd">
                <a:solidFill>
                  <a:srgbClr val="1F80D9"/>
                </a:solidFill>
                <a:prstDash val="sysDot"/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6" name="Text Box 6">
                <a:extLst>
                  <a:ext uri="{FF2B5EF4-FFF2-40B4-BE49-F238E27FC236}">
                    <a16:creationId xmlns:a16="http://schemas.microsoft.com/office/drawing/2014/main" id="{9C9D8C18-E153-407F-92D4-44711F54A9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3664" y="3362651"/>
                <a:ext cx="1305486" cy="400110"/>
              </a:xfrm>
              <a:prstGeom prst="rect">
                <a:avLst/>
              </a:prstGeom>
              <a:noFill/>
              <a:ln w="12700" cap="sq">
                <a:solidFill>
                  <a:srgbClr val="1F80D9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/>
                <a:r>
                  <a:rPr lang="en-US" sz="2000">
                    <a:solidFill>
                      <a:schemeClr val="tx1"/>
                    </a:solidFill>
                    <a:latin typeface="Regular Aimsun Medium" panose="02000603040000020003" pitchFamily="50" charset="0"/>
                    <a:cs typeface="Calibri" pitchFamily="34" charset="0"/>
                  </a:rPr>
                  <a:t>Simulação</a:t>
                </a:r>
              </a:p>
            </p:txBody>
          </p:sp>
          <p:sp>
            <p:nvSpPr>
              <p:cNvPr id="37" name="Line 7">
                <a:extLst>
                  <a:ext uri="{FF2B5EF4-FFF2-40B4-BE49-F238E27FC236}">
                    <a16:creationId xmlns:a16="http://schemas.microsoft.com/office/drawing/2014/main" id="{A49FB786-80AA-4B2A-B8C3-7EDFC2306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31170" y="3789800"/>
                <a:ext cx="0" cy="539889"/>
              </a:xfrm>
              <a:prstGeom prst="line">
                <a:avLst/>
              </a:prstGeom>
              <a:noFill/>
              <a:ln w="19050" cap="rnd">
                <a:solidFill>
                  <a:srgbClr val="1F80D9"/>
                </a:solidFill>
                <a:prstDash val="sysDot"/>
                <a:miter lim="800000"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30" name="Line 7">
              <a:extLst>
                <a:ext uri="{FF2B5EF4-FFF2-40B4-BE49-F238E27FC236}">
                  <a16:creationId xmlns:a16="http://schemas.microsoft.com/office/drawing/2014/main" id="{9572EAB4-8F2F-45DE-AF70-C542E98250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570907" y="4405663"/>
              <a:ext cx="1156299" cy="0"/>
            </a:xfrm>
            <a:prstGeom prst="line">
              <a:avLst/>
            </a:prstGeom>
            <a:noFill/>
            <a:ln w="19050" cap="rnd">
              <a:solidFill>
                <a:srgbClr val="1F80D9"/>
              </a:solidFill>
              <a:prstDash val="sysDot"/>
              <a:miter lim="800000"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38" name="Imagen 37">
            <a:extLst>
              <a:ext uri="{FF2B5EF4-FFF2-40B4-BE49-F238E27FC236}">
                <a16:creationId xmlns:a16="http://schemas.microsoft.com/office/drawing/2014/main" id="{00145F24-BA3F-40CA-B7E7-1FD1061F3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662" y="2570598"/>
            <a:ext cx="6924675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513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Alocação dinâmica de tráfego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69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O cálculo de rotas gera uma árvore de rotas para cada destino</a:t>
            </a:r>
          </a:p>
          <a:p>
            <a:r>
              <a:rPr lang="en-GB" dirty="0"/>
              <a:t>Uma árvore de caminhos mínimos contém a rota de menor custo de cada seção até um destino</a:t>
            </a:r>
          </a:p>
          <a:p>
            <a:r>
              <a:rPr lang="en-GB" dirty="0"/>
              <a:t>As rotas entre um par OD são obtidas das árvores de rotas mínimas disponíveis</a:t>
            </a:r>
          </a:p>
          <a:p>
            <a:pPr lvl="1"/>
            <a:r>
              <a:rPr lang="en-GB" dirty="0"/>
              <a:t>Uma árvore de rotas mínimas gera tantas rotas OD quanto o número de conectores de origem</a:t>
            </a:r>
          </a:p>
          <a:p>
            <a:pPr lvl="1"/>
            <a:r>
              <a:rPr lang="en-GB" dirty="0"/>
              <a:t>Duas árvores de rotas distintas podem gerar a mesma rota entre um par OD</a:t>
            </a:r>
          </a:p>
          <a:p>
            <a:endParaRPr lang="en-US" dirty="0"/>
          </a:p>
        </p:txBody>
      </p:sp>
      <p:grpSp>
        <p:nvGrpSpPr>
          <p:cNvPr id="6" name="Group 12">
            <a:extLst>
              <a:ext uri="{FF2B5EF4-FFF2-40B4-BE49-F238E27FC236}">
                <a16:creationId xmlns:a16="http://schemas.microsoft.com/office/drawing/2014/main" id="{D6BF19A2-92AC-49F3-92A5-1F5F759FD0CE}"/>
              </a:ext>
            </a:extLst>
          </p:cNvPr>
          <p:cNvGrpSpPr>
            <a:grpSpLocks/>
          </p:cNvGrpSpPr>
          <p:nvPr/>
        </p:nvGrpSpPr>
        <p:grpSpPr bwMode="auto">
          <a:xfrm>
            <a:off x="8311302" y="3824669"/>
            <a:ext cx="1905266" cy="2106695"/>
            <a:chOff x="1087120" y="2783840"/>
            <a:chExt cx="1564640" cy="1899920"/>
          </a:xfrm>
        </p:grpSpPr>
        <p:sp>
          <p:nvSpPr>
            <p:cNvPr id="7" name="Flowchart: Summing Junction 3">
              <a:extLst>
                <a:ext uri="{FF2B5EF4-FFF2-40B4-BE49-F238E27FC236}">
                  <a16:creationId xmlns:a16="http://schemas.microsoft.com/office/drawing/2014/main" id="{433602E7-8C28-400B-A9EC-F76D51935AC4}"/>
                </a:ext>
              </a:extLst>
            </p:cNvPr>
            <p:cNvSpPr/>
            <p:nvPr/>
          </p:nvSpPr>
          <p:spPr>
            <a:xfrm>
              <a:off x="2012257" y="2783840"/>
              <a:ext cx="212639" cy="243049"/>
            </a:xfrm>
            <a:prstGeom prst="flowChartSummingJunction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EE8B8C81-F83D-4998-BC8C-7A995B6C7F5D}"/>
                </a:ext>
              </a:extLst>
            </p:cNvPr>
            <p:cNvSpPr/>
            <p:nvPr/>
          </p:nvSpPr>
          <p:spPr>
            <a:xfrm>
              <a:off x="1087120" y="2987176"/>
              <a:ext cx="955287" cy="1666401"/>
            </a:xfrm>
            <a:custGeom>
              <a:avLst/>
              <a:gdLst>
                <a:gd name="connsiteX0" fmla="*/ 944880 w 944880"/>
                <a:gd name="connsiteY0" fmla="*/ 0 h 1686560"/>
                <a:gd name="connsiteX1" fmla="*/ 741680 w 944880"/>
                <a:gd name="connsiteY1" fmla="*/ 284480 h 1686560"/>
                <a:gd name="connsiteX2" fmla="*/ 863600 w 944880"/>
                <a:gd name="connsiteY2" fmla="*/ 528320 h 1686560"/>
                <a:gd name="connsiteX3" fmla="*/ 406400 w 944880"/>
                <a:gd name="connsiteY3" fmla="*/ 894080 h 1686560"/>
                <a:gd name="connsiteX4" fmla="*/ 741680 w 944880"/>
                <a:gd name="connsiteY4" fmla="*/ 1259840 h 1686560"/>
                <a:gd name="connsiteX5" fmla="*/ 0 w 944880"/>
                <a:gd name="connsiteY5" fmla="*/ 1686560 h 1686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4880" h="1686560">
                  <a:moveTo>
                    <a:pt x="944880" y="0"/>
                  </a:moveTo>
                  <a:lnTo>
                    <a:pt x="741680" y="284480"/>
                  </a:lnTo>
                  <a:lnTo>
                    <a:pt x="863600" y="528320"/>
                  </a:lnTo>
                  <a:lnTo>
                    <a:pt x="406400" y="894080"/>
                  </a:lnTo>
                  <a:lnTo>
                    <a:pt x="741680" y="1259840"/>
                  </a:lnTo>
                  <a:lnTo>
                    <a:pt x="0" y="168656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3705488F-6918-4A6F-9417-8F763A966736}"/>
                </a:ext>
              </a:extLst>
            </p:cNvPr>
            <p:cNvSpPr/>
            <p:nvPr/>
          </p:nvSpPr>
          <p:spPr>
            <a:xfrm rot="21122210">
              <a:off x="2088426" y="3009416"/>
              <a:ext cx="284048" cy="1583796"/>
            </a:xfrm>
            <a:custGeom>
              <a:avLst/>
              <a:gdLst>
                <a:gd name="connsiteX0" fmla="*/ 223520 w 284480"/>
                <a:gd name="connsiteY0" fmla="*/ 0 h 1584960"/>
                <a:gd name="connsiteX1" fmla="*/ 284480 w 284480"/>
                <a:gd name="connsiteY1" fmla="*/ 243840 h 1584960"/>
                <a:gd name="connsiteX2" fmla="*/ 182880 w 284480"/>
                <a:gd name="connsiteY2" fmla="*/ 518160 h 1584960"/>
                <a:gd name="connsiteX3" fmla="*/ 274320 w 284480"/>
                <a:gd name="connsiteY3" fmla="*/ 985520 h 1584960"/>
                <a:gd name="connsiteX4" fmla="*/ 0 w 284480"/>
                <a:gd name="connsiteY4" fmla="*/ 1066800 h 1584960"/>
                <a:gd name="connsiteX5" fmla="*/ 243840 w 284480"/>
                <a:gd name="connsiteY5" fmla="*/ 1351280 h 1584960"/>
                <a:gd name="connsiteX6" fmla="*/ 121920 w 284480"/>
                <a:gd name="connsiteY6" fmla="*/ 1584960 h 158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4480" h="1584960">
                  <a:moveTo>
                    <a:pt x="223520" y="0"/>
                  </a:moveTo>
                  <a:lnTo>
                    <a:pt x="284480" y="243840"/>
                  </a:lnTo>
                  <a:lnTo>
                    <a:pt x="182880" y="518160"/>
                  </a:lnTo>
                  <a:lnTo>
                    <a:pt x="274320" y="985520"/>
                  </a:lnTo>
                  <a:lnTo>
                    <a:pt x="0" y="1066800"/>
                  </a:lnTo>
                  <a:lnTo>
                    <a:pt x="243840" y="1351280"/>
                  </a:lnTo>
                  <a:lnTo>
                    <a:pt x="121920" y="158496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0BDEDCA-8EC6-4219-B3F1-5129223B510D}"/>
                </a:ext>
              </a:extLst>
            </p:cNvPr>
            <p:cNvSpPr/>
            <p:nvPr/>
          </p:nvSpPr>
          <p:spPr>
            <a:xfrm>
              <a:off x="1839290" y="3026889"/>
              <a:ext cx="355456" cy="1545671"/>
            </a:xfrm>
            <a:custGeom>
              <a:avLst/>
              <a:gdLst>
                <a:gd name="connsiteX0" fmla="*/ 355600 w 355600"/>
                <a:gd name="connsiteY0" fmla="*/ 0 h 1544320"/>
                <a:gd name="connsiteX1" fmla="*/ 294640 w 355600"/>
                <a:gd name="connsiteY1" fmla="*/ 223520 h 1544320"/>
                <a:gd name="connsiteX2" fmla="*/ 325120 w 355600"/>
                <a:gd name="connsiteY2" fmla="*/ 345440 h 1544320"/>
                <a:gd name="connsiteX3" fmla="*/ 0 w 355600"/>
                <a:gd name="connsiteY3" fmla="*/ 792480 h 1544320"/>
                <a:gd name="connsiteX4" fmla="*/ 203200 w 355600"/>
                <a:gd name="connsiteY4" fmla="*/ 1544320 h 154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00" h="1544320">
                  <a:moveTo>
                    <a:pt x="355600" y="0"/>
                  </a:moveTo>
                  <a:lnTo>
                    <a:pt x="294640" y="223520"/>
                  </a:lnTo>
                  <a:lnTo>
                    <a:pt x="325120" y="345440"/>
                  </a:lnTo>
                  <a:lnTo>
                    <a:pt x="0" y="792480"/>
                  </a:lnTo>
                  <a:lnTo>
                    <a:pt x="203200" y="154432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C063AF0-316E-4C7C-950D-1B0D3E943325}"/>
                </a:ext>
              </a:extLst>
            </p:cNvPr>
            <p:cNvSpPr/>
            <p:nvPr/>
          </p:nvSpPr>
          <p:spPr>
            <a:xfrm>
              <a:off x="2042407" y="3546350"/>
              <a:ext cx="182488" cy="1026211"/>
            </a:xfrm>
            <a:custGeom>
              <a:avLst/>
              <a:gdLst>
                <a:gd name="connsiteX0" fmla="*/ 182880 w 182880"/>
                <a:gd name="connsiteY0" fmla="*/ 0 h 1026160"/>
                <a:gd name="connsiteX1" fmla="*/ 10160 w 182880"/>
                <a:gd name="connsiteY1" fmla="*/ 264160 h 1026160"/>
                <a:gd name="connsiteX2" fmla="*/ 81280 w 182880"/>
                <a:gd name="connsiteY2" fmla="*/ 375920 h 1026160"/>
                <a:gd name="connsiteX3" fmla="*/ 0 w 182880"/>
                <a:gd name="connsiteY3" fmla="*/ 467360 h 1026160"/>
                <a:gd name="connsiteX4" fmla="*/ 142240 w 182880"/>
                <a:gd name="connsiteY4" fmla="*/ 1026160 h 102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026160">
                  <a:moveTo>
                    <a:pt x="182880" y="0"/>
                  </a:moveTo>
                  <a:lnTo>
                    <a:pt x="10160" y="264160"/>
                  </a:lnTo>
                  <a:lnTo>
                    <a:pt x="81280" y="375920"/>
                  </a:lnTo>
                  <a:lnTo>
                    <a:pt x="0" y="467360"/>
                  </a:lnTo>
                  <a:lnTo>
                    <a:pt x="142240" y="102616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BDA18589-6107-474E-AB8A-E1C4735FF30A}"/>
                </a:ext>
              </a:extLst>
            </p:cNvPr>
            <p:cNvSpPr/>
            <p:nvPr/>
          </p:nvSpPr>
          <p:spPr>
            <a:xfrm>
              <a:off x="1433055" y="3881536"/>
              <a:ext cx="182488" cy="721207"/>
            </a:xfrm>
            <a:custGeom>
              <a:avLst/>
              <a:gdLst>
                <a:gd name="connsiteX0" fmla="*/ 71120 w 182880"/>
                <a:gd name="connsiteY0" fmla="*/ 0 h 721360"/>
                <a:gd name="connsiteX1" fmla="*/ 0 w 182880"/>
                <a:gd name="connsiteY1" fmla="*/ 365760 h 721360"/>
                <a:gd name="connsiteX2" fmla="*/ 182880 w 182880"/>
                <a:gd name="connsiteY2" fmla="*/ 721360 h 721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880" h="721360">
                  <a:moveTo>
                    <a:pt x="71120" y="0"/>
                  </a:moveTo>
                  <a:lnTo>
                    <a:pt x="0" y="365760"/>
                  </a:lnTo>
                  <a:lnTo>
                    <a:pt x="182880" y="72136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EF4CC7AD-5F41-4804-950F-BD395F09F182}"/>
                </a:ext>
              </a:extLst>
            </p:cNvPr>
            <p:cNvSpPr/>
            <p:nvPr/>
          </p:nvSpPr>
          <p:spPr>
            <a:xfrm>
              <a:off x="1726622" y="3840233"/>
              <a:ext cx="203118" cy="721207"/>
            </a:xfrm>
            <a:custGeom>
              <a:avLst/>
              <a:gdLst>
                <a:gd name="connsiteX0" fmla="*/ 111760 w 203200"/>
                <a:gd name="connsiteY0" fmla="*/ 0 h 721360"/>
                <a:gd name="connsiteX1" fmla="*/ 20320 w 203200"/>
                <a:gd name="connsiteY1" fmla="*/ 91440 h 721360"/>
                <a:gd name="connsiteX2" fmla="*/ 203200 w 203200"/>
                <a:gd name="connsiteY2" fmla="*/ 528320 h 721360"/>
                <a:gd name="connsiteX3" fmla="*/ 0 w 203200"/>
                <a:gd name="connsiteY3" fmla="*/ 721360 h 721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00" h="721360">
                  <a:moveTo>
                    <a:pt x="111760" y="0"/>
                  </a:moveTo>
                  <a:lnTo>
                    <a:pt x="20320" y="91440"/>
                  </a:lnTo>
                  <a:lnTo>
                    <a:pt x="203200" y="528320"/>
                  </a:lnTo>
                  <a:lnTo>
                    <a:pt x="0" y="72136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BBBE9B1D-E1B6-4BAB-81EC-5577338DAE6F}"/>
                </a:ext>
              </a:extLst>
            </p:cNvPr>
            <p:cNvSpPr/>
            <p:nvPr/>
          </p:nvSpPr>
          <p:spPr>
            <a:xfrm>
              <a:off x="2275675" y="3627366"/>
              <a:ext cx="376085" cy="924543"/>
            </a:xfrm>
            <a:custGeom>
              <a:avLst/>
              <a:gdLst>
                <a:gd name="connsiteX0" fmla="*/ 0 w 375920"/>
                <a:gd name="connsiteY0" fmla="*/ 0 h 924560"/>
                <a:gd name="connsiteX1" fmla="*/ 254000 w 375920"/>
                <a:gd name="connsiteY1" fmla="*/ 254000 h 924560"/>
                <a:gd name="connsiteX2" fmla="*/ 162560 w 375920"/>
                <a:gd name="connsiteY2" fmla="*/ 568960 h 924560"/>
                <a:gd name="connsiteX3" fmla="*/ 375920 w 375920"/>
                <a:gd name="connsiteY3" fmla="*/ 924560 h 92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920" h="924560">
                  <a:moveTo>
                    <a:pt x="0" y="0"/>
                  </a:moveTo>
                  <a:lnTo>
                    <a:pt x="254000" y="254000"/>
                  </a:lnTo>
                  <a:lnTo>
                    <a:pt x="162560" y="568960"/>
                  </a:lnTo>
                  <a:lnTo>
                    <a:pt x="375920" y="92456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D82A72AA-707B-45CC-B409-92057B938103}"/>
                </a:ext>
              </a:extLst>
            </p:cNvPr>
            <p:cNvSpPr/>
            <p:nvPr/>
          </p:nvSpPr>
          <p:spPr>
            <a:xfrm>
              <a:off x="1269608" y="3026889"/>
              <a:ext cx="752170" cy="1656871"/>
            </a:xfrm>
            <a:custGeom>
              <a:avLst/>
              <a:gdLst>
                <a:gd name="connsiteX0" fmla="*/ 751840 w 751840"/>
                <a:gd name="connsiteY0" fmla="*/ 0 h 1656080"/>
                <a:gd name="connsiteX1" fmla="*/ 497840 w 751840"/>
                <a:gd name="connsiteY1" fmla="*/ 91440 h 1656080"/>
                <a:gd name="connsiteX2" fmla="*/ 477520 w 751840"/>
                <a:gd name="connsiteY2" fmla="*/ 477520 h 1656080"/>
                <a:gd name="connsiteX3" fmla="*/ 152400 w 751840"/>
                <a:gd name="connsiteY3" fmla="*/ 822960 h 1656080"/>
                <a:gd name="connsiteX4" fmla="*/ 0 w 751840"/>
                <a:gd name="connsiteY4" fmla="*/ 1656080 h 165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840" h="1656080">
                  <a:moveTo>
                    <a:pt x="751840" y="0"/>
                  </a:moveTo>
                  <a:lnTo>
                    <a:pt x="497840" y="91440"/>
                  </a:lnTo>
                  <a:lnTo>
                    <a:pt x="477520" y="477520"/>
                  </a:lnTo>
                  <a:lnTo>
                    <a:pt x="152400" y="822960"/>
                  </a:lnTo>
                  <a:lnTo>
                    <a:pt x="0" y="1656080"/>
                  </a:lnTo>
                </a:path>
              </a:pathLst>
            </a:cu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79223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62FF9763-7BFC-1B66-14E4-126E686AB65F}"/>
              </a:ext>
            </a:extLst>
          </p:cNvPr>
          <p:cNvPicPr>
            <a:picLocks noGrp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4892196" y="1477108"/>
            <a:ext cx="6887536" cy="3667637"/>
          </a:xfr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97D5B12-B81B-3BC6-BB61-1BC6A2689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A Fratar disponibiliza de forma independente um servidor WMS (https://wms.fratar.com.br) com capacidade de fornecer imagens georreferenciadas dos seguintes serviços: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Google 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Mapa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Satélite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Híbrido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/>
              <a:t>Tráfego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OpenStreetMap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Bing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Satélite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/>
              <a:t>Tráfego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Here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5773440-9C13-31C8-2FBD-52E4386B7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199" y="457199"/>
            <a:ext cx="8104293" cy="623455"/>
          </a:xfrm>
        </p:spPr>
        <p:txBody>
          <a:bodyPr/>
          <a:lstStyle/>
          <a:p>
            <a:r>
              <a:rPr lang="pt-BR" dirty="0"/>
              <a:t>Servidor WMS disponibilizado pela Fratar</a:t>
            </a:r>
          </a:p>
        </p:txBody>
      </p:sp>
    </p:spTree>
    <p:extLst>
      <p:ext uri="{BB962C8B-B14F-4D97-AF65-F5344CB8AC3E}">
        <p14:creationId xmlns:p14="http://schemas.microsoft.com/office/powerpoint/2010/main" val="165726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Alocação dinâmica de tráfego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Conexões de centroides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As seções de entrada e saída dependem das opções de uso das conexões dos centroides</a:t>
            </a:r>
          </a:p>
          <a:p>
            <a:endParaRPr lang="en-US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9DBDE9D2-67E8-2CF7-81B0-930ACF81EBFA}"/>
              </a:ext>
            </a:extLst>
          </p:cNvPr>
          <p:cNvGrpSpPr/>
          <p:nvPr/>
        </p:nvGrpSpPr>
        <p:grpSpPr>
          <a:xfrm>
            <a:off x="2004596" y="2311740"/>
            <a:ext cx="8182808" cy="3250143"/>
            <a:chOff x="2004596" y="2311740"/>
            <a:chExt cx="8182808" cy="3250143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5E05540D-F1A9-5369-2B64-93B2B6850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04596" y="2311740"/>
              <a:ext cx="8182808" cy="3250143"/>
            </a:xfrm>
            <a:prstGeom prst="rect">
              <a:avLst/>
            </a:prstGeom>
          </p:spPr>
        </p:pic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2BAE288D-FF2A-4396-9858-027FBE2F597B}"/>
                </a:ext>
              </a:extLst>
            </p:cNvPr>
            <p:cNvGrpSpPr/>
            <p:nvPr/>
          </p:nvGrpSpPr>
          <p:grpSpPr>
            <a:xfrm>
              <a:off x="2318733" y="3627229"/>
              <a:ext cx="5375845" cy="1934653"/>
              <a:chOff x="1876125" y="3627230"/>
              <a:chExt cx="5934375" cy="213490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297E6F2-2397-4B05-9263-AB42BF924B4E}"/>
                  </a:ext>
                </a:extLst>
              </p:cNvPr>
              <p:cNvSpPr/>
              <p:nvPr/>
            </p:nvSpPr>
            <p:spPr bwMode="auto">
              <a:xfrm>
                <a:off x="5407188" y="4213683"/>
                <a:ext cx="1560354" cy="1548449"/>
              </a:xfrm>
              <a:prstGeom prst="rect">
                <a:avLst/>
              </a:prstGeom>
              <a:noFill/>
              <a:ln w="19050">
                <a:solidFill>
                  <a:srgbClr val="EF44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1A54066-0B90-4EB7-972F-01FEB299CF0A}"/>
                  </a:ext>
                </a:extLst>
              </p:cNvPr>
              <p:cNvSpPr/>
              <p:nvPr/>
            </p:nvSpPr>
            <p:spPr bwMode="auto">
              <a:xfrm>
                <a:off x="1876125" y="3627230"/>
                <a:ext cx="5934375" cy="453187"/>
              </a:xfrm>
              <a:prstGeom prst="rect">
                <a:avLst/>
              </a:prstGeom>
              <a:noFill/>
              <a:ln w="19050">
                <a:solidFill>
                  <a:srgbClr val="EF44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46145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Alocação dinâmica de tráfego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Conexões de centroides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Parâmetros:</a:t>
            </a:r>
          </a:p>
          <a:p>
            <a:pPr marL="0" indent="0">
              <a:buNone/>
            </a:pPr>
            <a:r>
              <a:rPr lang="en-GB" dirty="0"/>
              <a:t>Mesmo % para todos: NÃO</a:t>
            </a:r>
          </a:p>
          <a:p>
            <a:pPr marL="0" indent="0">
              <a:buNone/>
            </a:pPr>
            <a:r>
              <a:rPr lang="en-GB" dirty="0"/>
              <a:t>Usar porcentagem de origem: NÃO</a:t>
            </a:r>
          </a:p>
          <a:p>
            <a:pPr marL="0" indent="0">
              <a:buNone/>
            </a:pPr>
            <a:r>
              <a:rPr lang="en-GB" dirty="0"/>
              <a:t>Usar % de destino: NÃO</a:t>
            </a:r>
          </a:p>
          <a:p>
            <a:pPr marL="0" indent="0">
              <a:buNone/>
            </a:pPr>
            <a:r>
              <a:rPr lang="en-GB" dirty="0"/>
              <a:t>Melhor entrada: NÃO</a:t>
            </a:r>
          </a:p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65D401FA-7843-40C8-915C-75338794BB52}"/>
              </a:ext>
            </a:extLst>
          </p:cNvPr>
          <p:cNvGrpSpPr/>
          <p:nvPr/>
        </p:nvGrpSpPr>
        <p:grpSpPr>
          <a:xfrm>
            <a:off x="5217651" y="1227726"/>
            <a:ext cx="4972747" cy="5338541"/>
            <a:chOff x="1365233" y="1187291"/>
            <a:chExt cx="4972747" cy="5338541"/>
          </a:xfrm>
        </p:grpSpPr>
        <p:sp>
          <p:nvSpPr>
            <p:cNvPr id="7" name="Text Box 47">
              <a:extLst>
                <a:ext uri="{FF2B5EF4-FFF2-40B4-BE49-F238E27FC236}">
                  <a16:creationId xmlns:a16="http://schemas.microsoft.com/office/drawing/2014/main" id="{C9F2F823-7BF5-4136-AECD-4E452E4091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233" y="1821609"/>
              <a:ext cx="160633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GB" sz="160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Rotas alternativas</a:t>
              </a: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C65C36BD-8523-42D7-B37C-8C6DCBAEA6CA}"/>
                </a:ext>
              </a:extLst>
            </p:cNvPr>
            <p:cNvGrpSpPr/>
            <p:nvPr/>
          </p:nvGrpSpPr>
          <p:grpSpPr>
            <a:xfrm>
              <a:off x="1469117" y="1187291"/>
              <a:ext cx="4868863" cy="5338541"/>
              <a:chOff x="1469117" y="1187291"/>
              <a:chExt cx="4868863" cy="5338541"/>
            </a:xfrm>
          </p:grpSpPr>
          <p:pic>
            <p:nvPicPr>
              <p:cNvPr id="9" name="Picture 6">
                <a:extLst>
                  <a:ext uri="{FF2B5EF4-FFF2-40B4-BE49-F238E27FC236}">
                    <a16:creationId xmlns:a16="http://schemas.microsoft.com/office/drawing/2014/main" id="{68FFE783-FA85-41AC-A136-2012B2FBCC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69117" y="2134807"/>
                <a:ext cx="4868863" cy="4391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</p:pic>
          <p:sp>
            <p:nvSpPr>
              <p:cNvPr id="10" name="Freeform 34">
                <a:extLst>
                  <a:ext uri="{FF2B5EF4-FFF2-40B4-BE49-F238E27FC236}">
                    <a16:creationId xmlns:a16="http://schemas.microsoft.com/office/drawing/2014/main" id="{414EE593-7290-4866-A3D8-F2538EA2A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1455" y="2473166"/>
                <a:ext cx="2266950" cy="3629025"/>
              </a:xfrm>
              <a:custGeom>
                <a:avLst/>
                <a:gdLst>
                  <a:gd name="T0" fmla="*/ 2147483647 w 1428"/>
                  <a:gd name="T1" fmla="*/ 0 h 2286"/>
                  <a:gd name="T2" fmla="*/ 2147483647 w 1428"/>
                  <a:gd name="T3" fmla="*/ 2147483647 h 2286"/>
                  <a:gd name="T4" fmla="*/ 2147483647 w 1428"/>
                  <a:gd name="T5" fmla="*/ 2147483647 h 2286"/>
                  <a:gd name="T6" fmla="*/ 0 w 1428"/>
                  <a:gd name="T7" fmla="*/ 2147483647 h 2286"/>
                  <a:gd name="T8" fmla="*/ 2147483647 w 1428"/>
                  <a:gd name="T9" fmla="*/ 2147483647 h 2286"/>
                  <a:gd name="T10" fmla="*/ 2147483647 w 1428"/>
                  <a:gd name="T11" fmla="*/ 2147483647 h 2286"/>
                  <a:gd name="T12" fmla="*/ 2147483647 w 1428"/>
                  <a:gd name="T13" fmla="*/ 2147483647 h 2286"/>
                  <a:gd name="T14" fmla="*/ 2147483647 w 1428"/>
                  <a:gd name="T15" fmla="*/ 2147483647 h 2286"/>
                  <a:gd name="T16" fmla="*/ 2147483647 w 1428"/>
                  <a:gd name="T17" fmla="*/ 2147483647 h 22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28"/>
                  <a:gd name="T28" fmla="*/ 0 h 2286"/>
                  <a:gd name="T29" fmla="*/ 1428 w 1428"/>
                  <a:gd name="T30" fmla="*/ 2286 h 228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28" h="2286">
                    <a:moveTo>
                      <a:pt x="480" y="0"/>
                    </a:moveTo>
                    <a:lnTo>
                      <a:pt x="198" y="708"/>
                    </a:lnTo>
                    <a:lnTo>
                      <a:pt x="12" y="1242"/>
                    </a:lnTo>
                    <a:lnTo>
                      <a:pt x="0" y="1356"/>
                    </a:lnTo>
                    <a:lnTo>
                      <a:pt x="876" y="1428"/>
                    </a:lnTo>
                    <a:lnTo>
                      <a:pt x="1422" y="1530"/>
                    </a:lnTo>
                    <a:lnTo>
                      <a:pt x="1428" y="1626"/>
                    </a:lnTo>
                    <a:lnTo>
                      <a:pt x="1260" y="1956"/>
                    </a:lnTo>
                    <a:lnTo>
                      <a:pt x="1020" y="2286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1" name="Freeform 35">
                <a:extLst>
                  <a:ext uri="{FF2B5EF4-FFF2-40B4-BE49-F238E27FC236}">
                    <a16:creationId xmlns:a16="http://schemas.microsoft.com/office/drawing/2014/main" id="{6CECBDC0-251F-47BB-B37D-BB285C26D2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430" y="2473166"/>
                <a:ext cx="2352675" cy="3686175"/>
              </a:xfrm>
              <a:custGeom>
                <a:avLst/>
                <a:gdLst>
                  <a:gd name="T0" fmla="*/ 2147483647 w 1482"/>
                  <a:gd name="T1" fmla="*/ 0 h 2322"/>
                  <a:gd name="T2" fmla="*/ 0 w 1482"/>
                  <a:gd name="T3" fmla="*/ 2147483647 h 2322"/>
                  <a:gd name="T4" fmla="*/ 2147483647 w 1482"/>
                  <a:gd name="T5" fmla="*/ 2147483647 h 2322"/>
                  <a:gd name="T6" fmla="*/ 2147483647 w 1482"/>
                  <a:gd name="T7" fmla="*/ 2147483647 h 2322"/>
                  <a:gd name="T8" fmla="*/ 2147483647 w 1482"/>
                  <a:gd name="T9" fmla="*/ 2147483647 h 2322"/>
                  <a:gd name="T10" fmla="*/ 2147483647 w 1482"/>
                  <a:gd name="T11" fmla="*/ 2147483647 h 2322"/>
                  <a:gd name="T12" fmla="*/ 2147483647 w 1482"/>
                  <a:gd name="T13" fmla="*/ 2147483647 h 2322"/>
                  <a:gd name="T14" fmla="*/ 2147483647 w 1482"/>
                  <a:gd name="T15" fmla="*/ 2147483647 h 23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82"/>
                  <a:gd name="T25" fmla="*/ 0 h 2322"/>
                  <a:gd name="T26" fmla="*/ 1482 w 1482"/>
                  <a:gd name="T27" fmla="*/ 2322 h 23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82" h="2322">
                    <a:moveTo>
                      <a:pt x="144" y="0"/>
                    </a:moveTo>
                    <a:lnTo>
                      <a:pt x="0" y="366"/>
                    </a:lnTo>
                    <a:lnTo>
                      <a:pt x="1482" y="876"/>
                    </a:lnTo>
                    <a:lnTo>
                      <a:pt x="1188" y="1434"/>
                    </a:lnTo>
                    <a:lnTo>
                      <a:pt x="1080" y="1494"/>
                    </a:lnTo>
                    <a:lnTo>
                      <a:pt x="1092" y="1614"/>
                    </a:lnTo>
                    <a:lnTo>
                      <a:pt x="936" y="1968"/>
                    </a:lnTo>
                    <a:lnTo>
                      <a:pt x="672" y="2322"/>
                    </a:lnTo>
                  </a:path>
                </a:pathLst>
              </a:custGeom>
              <a:noFill/>
              <a:ln w="38100">
                <a:solidFill>
                  <a:srgbClr val="FF66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2" name="Text Box 37">
                <a:extLst>
                  <a:ext uri="{FF2B5EF4-FFF2-40B4-BE49-F238E27FC236}">
                    <a16:creationId xmlns:a16="http://schemas.microsoft.com/office/drawing/2014/main" id="{EC92FCC7-D898-4372-8EDD-E4914B38D9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04355" y="2417603"/>
                <a:ext cx="6254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rgbClr val="006600"/>
                    </a:solidFill>
                    <a:latin typeface="Regular Aimsun Medium" panose="02000603040000020003" pitchFamily="50" charset="0"/>
                  </a:rPr>
                  <a:t>60%</a:t>
                </a:r>
              </a:p>
            </p:txBody>
          </p:sp>
          <p:sp>
            <p:nvSpPr>
              <p:cNvPr id="13" name="Text Box 38">
                <a:extLst>
                  <a:ext uri="{FF2B5EF4-FFF2-40B4-BE49-F238E27FC236}">
                    <a16:creationId xmlns:a16="http://schemas.microsoft.com/office/drawing/2014/main" id="{FDA8E487-30D1-4648-AD67-31337AF12A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2855" y="3109753"/>
                <a:ext cx="6254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10%</a:t>
                </a:r>
              </a:p>
            </p:txBody>
          </p:sp>
          <p:sp>
            <p:nvSpPr>
              <p:cNvPr id="14" name="Text Box 39">
                <a:extLst>
                  <a:ext uri="{FF2B5EF4-FFF2-40B4-BE49-F238E27FC236}">
                    <a16:creationId xmlns:a16="http://schemas.microsoft.com/office/drawing/2014/main" id="{D58D39CC-8269-42A1-9C5A-D7BF0013CD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36030" y="2897028"/>
                <a:ext cx="6254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rgbClr val="FF6600"/>
                    </a:solidFill>
                    <a:latin typeface="Regular Aimsun Medium" panose="02000603040000020003" pitchFamily="50" charset="0"/>
                  </a:rPr>
                  <a:t>30%</a:t>
                </a:r>
              </a:p>
            </p:txBody>
          </p:sp>
          <p:sp>
            <p:nvSpPr>
              <p:cNvPr id="15" name="Line 48">
                <a:extLst>
                  <a:ext uri="{FF2B5EF4-FFF2-40B4-BE49-F238E27FC236}">
                    <a16:creationId xmlns:a16="http://schemas.microsoft.com/office/drawing/2014/main" id="{B67CE66D-71A0-4E61-98DE-4F63191D1D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58128" y="2309480"/>
                <a:ext cx="434976" cy="819323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6" name="Line 49">
                <a:extLst>
                  <a:ext uri="{FF2B5EF4-FFF2-40B4-BE49-F238E27FC236}">
                    <a16:creationId xmlns:a16="http://schemas.microsoft.com/office/drawing/2014/main" id="{3BE528D9-BD76-4BB8-934C-E28866C81B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3116" y="2314902"/>
                <a:ext cx="565613" cy="682138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7" name="Line 50">
                <a:extLst>
                  <a:ext uri="{FF2B5EF4-FFF2-40B4-BE49-F238E27FC236}">
                    <a16:creationId xmlns:a16="http://schemas.microsoft.com/office/drawing/2014/main" id="{87413CEF-291F-4BDA-A3FB-C6E6D75E83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93105" y="2309480"/>
                <a:ext cx="1069975" cy="468485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A7F61948-E6CA-4FDE-90D9-9DAA5A4C99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4093" y="1615916"/>
                <a:ext cx="46037" cy="79057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9" name="Line 10">
                <a:extLst>
                  <a:ext uri="{FF2B5EF4-FFF2-40B4-BE49-F238E27FC236}">
                    <a16:creationId xmlns:a16="http://schemas.microsoft.com/office/drawing/2014/main" id="{A162291D-C0DF-4C41-965A-9327F91395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29655" y="1615916"/>
                <a:ext cx="400050" cy="89535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E5643074-8F3C-40A8-97FB-0ABE97CDC8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5030" y="1405621"/>
                <a:ext cx="328612" cy="30162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headEnd type="none" w="sm" len="sm"/>
                <a:tailEnd type="none" w="sm" len="sm"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Regular Medium" panose="02000603040000020003" pitchFamily="50" charset="0"/>
                </a:endParaRPr>
              </a:p>
            </p:txBody>
          </p:sp>
          <p:sp>
            <p:nvSpPr>
              <p:cNvPr id="21" name="Oval 7">
                <a:extLst>
                  <a:ext uri="{FF2B5EF4-FFF2-40B4-BE49-F238E27FC236}">
                    <a16:creationId xmlns:a16="http://schemas.microsoft.com/office/drawing/2014/main" id="{631C2114-0B57-47F9-9141-37C592B05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3105" y="6072871"/>
                <a:ext cx="328612" cy="30162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headEnd type="none" w="sm" len="sm"/>
                <a:tailEnd type="none" w="sm" len="sm"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Regular Medium" panose="02000603040000020003" pitchFamily="50" charset="0"/>
                </a:endParaRPr>
              </a:p>
            </p:txBody>
          </p:sp>
          <p:sp>
            <p:nvSpPr>
              <p:cNvPr id="22" name="Line 10">
                <a:extLst>
                  <a:ext uri="{FF2B5EF4-FFF2-40B4-BE49-F238E27FC236}">
                    <a16:creationId xmlns:a16="http://schemas.microsoft.com/office/drawing/2014/main" id="{9A0D5D3F-0CF7-44F5-812C-9ADF27FE18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39180" y="6197441"/>
                <a:ext cx="714375" cy="476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23" name="Line 10">
                <a:extLst>
                  <a:ext uri="{FF2B5EF4-FFF2-40B4-BE49-F238E27FC236}">
                    <a16:creationId xmlns:a16="http://schemas.microsoft.com/office/drawing/2014/main" id="{2E9E4BE0-BCE9-4B56-A27E-ED785BF96B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56643" y="1615916"/>
                <a:ext cx="2680380" cy="849312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pic>
            <p:nvPicPr>
              <p:cNvPr id="24" name="Picture 34" descr="C:\Documents and Settings\gabri.AIMSUN\Configuración local\Archivos temporales de Internet\Content.IE5\UL8P8DYF\MCj04348180000[1].png">
                <a:extLst>
                  <a:ext uri="{FF2B5EF4-FFF2-40B4-BE49-F238E27FC236}">
                    <a16:creationId xmlns:a16="http://schemas.microsoft.com/office/drawing/2014/main" id="{6BE92766-2948-4893-8CA9-7758CDB386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0155" y="1187291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5" name="Grupo 24">
                <a:extLst>
                  <a:ext uri="{FF2B5EF4-FFF2-40B4-BE49-F238E27FC236}">
                    <a16:creationId xmlns:a16="http://schemas.microsoft.com/office/drawing/2014/main" id="{88D81799-782A-4719-8CEA-B494EB7BA0C2}"/>
                  </a:ext>
                </a:extLst>
              </p:cNvPr>
              <p:cNvGrpSpPr/>
              <p:nvPr/>
            </p:nvGrpSpPr>
            <p:grpSpPr>
              <a:xfrm>
                <a:off x="3696372" y="2583292"/>
                <a:ext cx="1949859" cy="3614149"/>
                <a:chOff x="3696372" y="2583292"/>
                <a:chExt cx="1949859" cy="3614149"/>
              </a:xfrm>
            </p:grpSpPr>
            <p:cxnSp>
              <p:nvCxnSpPr>
                <p:cNvPr id="26" name="Conector recto 25">
                  <a:extLst>
                    <a:ext uri="{FF2B5EF4-FFF2-40B4-BE49-F238E27FC236}">
                      <a16:creationId xmlns:a16="http://schemas.microsoft.com/office/drawing/2014/main" id="{4D93C1E1-F8DA-4B5F-8362-0BD616CB60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96372" y="2583292"/>
                  <a:ext cx="1942673" cy="755088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recto 26">
                  <a:extLst>
                    <a:ext uri="{FF2B5EF4-FFF2-40B4-BE49-F238E27FC236}">
                      <a16:creationId xmlns:a16="http://schemas.microsoft.com/office/drawing/2014/main" id="{68EAFE12-F343-45E5-B10E-74084FE288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848016" y="3309808"/>
                  <a:ext cx="798215" cy="1490792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ector recto 27">
                  <a:extLst>
                    <a:ext uri="{FF2B5EF4-FFF2-40B4-BE49-F238E27FC236}">
                      <a16:creationId xmlns:a16="http://schemas.microsoft.com/office/drawing/2014/main" id="{746F57B6-8B71-41E3-9F03-236C30E2C4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57667" y="5609175"/>
                  <a:ext cx="428268" cy="588266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ector recto 28">
                  <a:extLst>
                    <a:ext uri="{FF2B5EF4-FFF2-40B4-BE49-F238E27FC236}">
                      <a16:creationId xmlns:a16="http://schemas.microsoft.com/office/drawing/2014/main" id="{6383A857-F693-439F-B64D-D8FEBEC133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471415" y="5055157"/>
                  <a:ext cx="278219" cy="569158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ector recto 29">
                  <a:extLst>
                    <a:ext uri="{FF2B5EF4-FFF2-40B4-BE49-F238E27FC236}">
                      <a16:creationId xmlns:a16="http://schemas.microsoft.com/office/drawing/2014/main" id="{F5EB06FC-A7EC-4D28-B2CE-97E1D6AD7A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18730" y="4782852"/>
                  <a:ext cx="138765" cy="84423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recto 30">
                  <a:extLst>
                    <a:ext uri="{FF2B5EF4-FFF2-40B4-BE49-F238E27FC236}">
                      <a16:creationId xmlns:a16="http://schemas.microsoft.com/office/drawing/2014/main" id="{4919EA82-0AEC-4334-91F7-6D830D8AE3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35044" y="4868731"/>
                  <a:ext cx="0" cy="231774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5671583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Alocação dinâmica de tráfego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Conexões de centroides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Parâmetros:</a:t>
            </a:r>
          </a:p>
          <a:p>
            <a:pPr marL="0" indent="0">
              <a:buNone/>
            </a:pPr>
            <a:r>
              <a:rPr lang="en-GB" dirty="0"/>
              <a:t>Mesmo % para todos: NÃO</a:t>
            </a:r>
          </a:p>
          <a:p>
            <a:pPr marL="0" indent="0">
              <a:buNone/>
            </a:pPr>
            <a:r>
              <a:rPr lang="en-GB" dirty="0"/>
              <a:t>Usar % de origem: </a:t>
            </a:r>
            <a:r>
              <a:rPr lang="en-GB" b="1" dirty="0"/>
              <a:t>SIM</a:t>
            </a:r>
          </a:p>
          <a:p>
            <a:pPr marL="0" indent="0">
              <a:buNone/>
            </a:pPr>
            <a:r>
              <a:rPr lang="en-GB" dirty="0"/>
              <a:t>Usar % de destino: NÃO</a:t>
            </a:r>
          </a:p>
          <a:p>
            <a:pPr marL="0" indent="0">
              <a:buNone/>
            </a:pPr>
            <a:r>
              <a:rPr lang="en-GB" dirty="0"/>
              <a:t>Melhor entrada: NÃO</a:t>
            </a:r>
          </a:p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0F659D9-0DF1-4D49-A931-94B27CCF5DBF}"/>
              </a:ext>
            </a:extLst>
          </p:cNvPr>
          <p:cNvGrpSpPr/>
          <p:nvPr/>
        </p:nvGrpSpPr>
        <p:grpSpPr>
          <a:xfrm>
            <a:off x="3720453" y="1284619"/>
            <a:ext cx="4972747" cy="5338541"/>
            <a:chOff x="1365233" y="1187291"/>
            <a:chExt cx="4972747" cy="53385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F9E4ED3-34BC-4739-9EF9-D0ACBD0A52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9117" y="2134807"/>
              <a:ext cx="4868863" cy="439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BCC550D6-CE3E-4DBF-B362-A71EC6508F2A}"/>
                </a:ext>
              </a:extLst>
            </p:cNvPr>
            <p:cNvGrpSpPr/>
            <p:nvPr/>
          </p:nvGrpSpPr>
          <p:grpSpPr>
            <a:xfrm>
              <a:off x="1365233" y="1187291"/>
              <a:ext cx="4646168" cy="5187205"/>
              <a:chOff x="1365233" y="1187291"/>
              <a:chExt cx="4646168" cy="5187205"/>
            </a:xfrm>
          </p:grpSpPr>
          <p:sp>
            <p:nvSpPr>
              <p:cNvPr id="9" name="Freeform 34">
                <a:extLst>
                  <a:ext uri="{FF2B5EF4-FFF2-40B4-BE49-F238E27FC236}">
                    <a16:creationId xmlns:a16="http://schemas.microsoft.com/office/drawing/2014/main" id="{3B5A554D-563C-4F69-943A-EC928B112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1455" y="2473166"/>
                <a:ext cx="2266950" cy="3629025"/>
              </a:xfrm>
              <a:custGeom>
                <a:avLst/>
                <a:gdLst>
                  <a:gd name="T0" fmla="*/ 2147483647 w 1428"/>
                  <a:gd name="T1" fmla="*/ 0 h 2286"/>
                  <a:gd name="T2" fmla="*/ 2147483647 w 1428"/>
                  <a:gd name="T3" fmla="*/ 2147483647 h 2286"/>
                  <a:gd name="T4" fmla="*/ 2147483647 w 1428"/>
                  <a:gd name="T5" fmla="*/ 2147483647 h 2286"/>
                  <a:gd name="T6" fmla="*/ 0 w 1428"/>
                  <a:gd name="T7" fmla="*/ 2147483647 h 2286"/>
                  <a:gd name="T8" fmla="*/ 2147483647 w 1428"/>
                  <a:gd name="T9" fmla="*/ 2147483647 h 2286"/>
                  <a:gd name="T10" fmla="*/ 2147483647 w 1428"/>
                  <a:gd name="T11" fmla="*/ 2147483647 h 2286"/>
                  <a:gd name="T12" fmla="*/ 2147483647 w 1428"/>
                  <a:gd name="T13" fmla="*/ 2147483647 h 2286"/>
                  <a:gd name="T14" fmla="*/ 2147483647 w 1428"/>
                  <a:gd name="T15" fmla="*/ 2147483647 h 2286"/>
                  <a:gd name="T16" fmla="*/ 2147483647 w 1428"/>
                  <a:gd name="T17" fmla="*/ 2147483647 h 22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28"/>
                  <a:gd name="T28" fmla="*/ 0 h 2286"/>
                  <a:gd name="T29" fmla="*/ 1428 w 1428"/>
                  <a:gd name="T30" fmla="*/ 2286 h 228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28" h="2286">
                    <a:moveTo>
                      <a:pt x="480" y="0"/>
                    </a:moveTo>
                    <a:lnTo>
                      <a:pt x="198" y="708"/>
                    </a:lnTo>
                    <a:lnTo>
                      <a:pt x="12" y="1242"/>
                    </a:lnTo>
                    <a:lnTo>
                      <a:pt x="0" y="1356"/>
                    </a:lnTo>
                    <a:lnTo>
                      <a:pt x="876" y="1428"/>
                    </a:lnTo>
                    <a:lnTo>
                      <a:pt x="1422" y="1530"/>
                    </a:lnTo>
                    <a:lnTo>
                      <a:pt x="1428" y="1626"/>
                    </a:lnTo>
                    <a:lnTo>
                      <a:pt x="1260" y="1956"/>
                    </a:lnTo>
                    <a:lnTo>
                      <a:pt x="1020" y="2286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0" name="Freeform 35">
                <a:extLst>
                  <a:ext uri="{FF2B5EF4-FFF2-40B4-BE49-F238E27FC236}">
                    <a16:creationId xmlns:a16="http://schemas.microsoft.com/office/drawing/2014/main" id="{C9D801C7-EE9B-4633-9140-C5883A223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430" y="2473166"/>
                <a:ext cx="2352675" cy="3686175"/>
              </a:xfrm>
              <a:custGeom>
                <a:avLst/>
                <a:gdLst>
                  <a:gd name="T0" fmla="*/ 2147483647 w 1482"/>
                  <a:gd name="T1" fmla="*/ 0 h 2322"/>
                  <a:gd name="T2" fmla="*/ 0 w 1482"/>
                  <a:gd name="T3" fmla="*/ 2147483647 h 2322"/>
                  <a:gd name="T4" fmla="*/ 2147483647 w 1482"/>
                  <a:gd name="T5" fmla="*/ 2147483647 h 2322"/>
                  <a:gd name="T6" fmla="*/ 2147483647 w 1482"/>
                  <a:gd name="T7" fmla="*/ 2147483647 h 2322"/>
                  <a:gd name="T8" fmla="*/ 2147483647 w 1482"/>
                  <a:gd name="T9" fmla="*/ 2147483647 h 2322"/>
                  <a:gd name="T10" fmla="*/ 2147483647 w 1482"/>
                  <a:gd name="T11" fmla="*/ 2147483647 h 2322"/>
                  <a:gd name="T12" fmla="*/ 2147483647 w 1482"/>
                  <a:gd name="T13" fmla="*/ 2147483647 h 2322"/>
                  <a:gd name="T14" fmla="*/ 2147483647 w 1482"/>
                  <a:gd name="T15" fmla="*/ 2147483647 h 23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82"/>
                  <a:gd name="T25" fmla="*/ 0 h 2322"/>
                  <a:gd name="T26" fmla="*/ 1482 w 1482"/>
                  <a:gd name="T27" fmla="*/ 2322 h 23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82" h="2322">
                    <a:moveTo>
                      <a:pt x="144" y="0"/>
                    </a:moveTo>
                    <a:lnTo>
                      <a:pt x="0" y="366"/>
                    </a:lnTo>
                    <a:lnTo>
                      <a:pt x="1482" y="876"/>
                    </a:lnTo>
                    <a:lnTo>
                      <a:pt x="1188" y="1434"/>
                    </a:lnTo>
                    <a:lnTo>
                      <a:pt x="1080" y="1494"/>
                    </a:lnTo>
                    <a:lnTo>
                      <a:pt x="1092" y="1614"/>
                    </a:lnTo>
                    <a:lnTo>
                      <a:pt x="936" y="1968"/>
                    </a:lnTo>
                    <a:lnTo>
                      <a:pt x="672" y="2322"/>
                    </a:lnTo>
                  </a:path>
                </a:pathLst>
              </a:custGeom>
              <a:noFill/>
              <a:ln w="38100">
                <a:solidFill>
                  <a:srgbClr val="FF66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1" name="Text Box 37">
                <a:extLst>
                  <a:ext uri="{FF2B5EF4-FFF2-40B4-BE49-F238E27FC236}">
                    <a16:creationId xmlns:a16="http://schemas.microsoft.com/office/drawing/2014/main" id="{C3459B83-BBBF-4AC3-8218-EFCF2B594E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04355" y="2417603"/>
                <a:ext cx="75373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rgbClr val="006600"/>
                    </a:solidFill>
                    <a:latin typeface="Regular Aimsun Medium" panose="02000603040000020003" pitchFamily="50" charset="0"/>
                  </a:rPr>
                  <a:t>100%</a:t>
                </a:r>
              </a:p>
            </p:txBody>
          </p:sp>
          <p:sp>
            <p:nvSpPr>
              <p:cNvPr id="12" name="Text Box 38">
                <a:extLst>
                  <a:ext uri="{FF2B5EF4-FFF2-40B4-BE49-F238E27FC236}">
                    <a16:creationId xmlns:a16="http://schemas.microsoft.com/office/drawing/2014/main" id="{883A8506-7634-4C47-9C71-C197EE0EE7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2855" y="3109753"/>
                <a:ext cx="6254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30%</a:t>
                </a:r>
              </a:p>
            </p:txBody>
          </p:sp>
          <p:sp>
            <p:nvSpPr>
              <p:cNvPr id="13" name="Text Box 39">
                <a:extLst>
                  <a:ext uri="{FF2B5EF4-FFF2-40B4-BE49-F238E27FC236}">
                    <a16:creationId xmlns:a16="http://schemas.microsoft.com/office/drawing/2014/main" id="{68BE09D7-61BA-4BFA-AC2E-2318DD17E9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36030" y="2897028"/>
                <a:ext cx="6254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rgbClr val="FF6600"/>
                    </a:solidFill>
                    <a:latin typeface="Regular Aimsun Medium" panose="02000603040000020003" pitchFamily="50" charset="0"/>
                  </a:rPr>
                  <a:t>70%</a:t>
                </a:r>
              </a:p>
            </p:txBody>
          </p:sp>
          <p:sp>
            <p:nvSpPr>
              <p:cNvPr id="14" name="Text Box 47">
                <a:extLst>
                  <a:ext uri="{FF2B5EF4-FFF2-40B4-BE49-F238E27FC236}">
                    <a16:creationId xmlns:a16="http://schemas.microsoft.com/office/drawing/2014/main" id="{411D22F9-A49A-4164-80C7-31EB51BBB2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65233" y="2237717"/>
                <a:ext cx="160633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/>
                <a:r>
                  <a:rPr lang="en-GB" sz="16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Rotas alternativas</a:t>
                </a:r>
              </a:p>
            </p:txBody>
          </p:sp>
          <p:sp>
            <p:nvSpPr>
              <p:cNvPr id="15" name="Line 48">
                <a:extLst>
                  <a:ext uri="{FF2B5EF4-FFF2-40B4-BE49-F238E27FC236}">
                    <a16:creationId xmlns:a16="http://schemas.microsoft.com/office/drawing/2014/main" id="{00D77639-A601-49CF-9623-B7B17A2402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58130" y="2579721"/>
                <a:ext cx="241300" cy="549082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6" name="Line 49">
                <a:extLst>
                  <a:ext uri="{FF2B5EF4-FFF2-40B4-BE49-F238E27FC236}">
                    <a16:creationId xmlns:a16="http://schemas.microsoft.com/office/drawing/2014/main" id="{24D1FEF7-3687-49CE-AB1C-8262FEF8A5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14860" y="2579721"/>
                <a:ext cx="733870" cy="417319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7" name="Line 50">
                <a:extLst>
                  <a:ext uri="{FF2B5EF4-FFF2-40B4-BE49-F238E27FC236}">
                    <a16:creationId xmlns:a16="http://schemas.microsoft.com/office/drawing/2014/main" id="{A0D4AE04-BCD8-4571-9DC0-DBD2D9E29E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9732" y="2302828"/>
                <a:ext cx="1053348" cy="475138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D41C1EE2-1372-443E-B765-14C42A812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4093" y="1615916"/>
                <a:ext cx="46037" cy="79057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9" name="Line 10">
                <a:extLst>
                  <a:ext uri="{FF2B5EF4-FFF2-40B4-BE49-F238E27FC236}">
                    <a16:creationId xmlns:a16="http://schemas.microsoft.com/office/drawing/2014/main" id="{6EC583F9-EE3F-4A2C-8877-C21FCF9D82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29655" y="1615916"/>
                <a:ext cx="400050" cy="89535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E5BDFBCE-FFC3-4A09-BDBF-95092982EC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5030" y="1405621"/>
                <a:ext cx="328612" cy="30162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headEnd type="none" w="sm" len="sm"/>
                <a:tailEnd type="none" w="sm" len="sm"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Regular Medium" panose="02000603040000020003" pitchFamily="50" charset="0"/>
                </a:endParaRPr>
              </a:p>
            </p:txBody>
          </p:sp>
          <p:sp>
            <p:nvSpPr>
              <p:cNvPr id="21" name="Oval 7">
                <a:extLst>
                  <a:ext uri="{FF2B5EF4-FFF2-40B4-BE49-F238E27FC236}">
                    <a16:creationId xmlns:a16="http://schemas.microsoft.com/office/drawing/2014/main" id="{CC4B972C-72D9-4572-BE6E-052935177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3105" y="6072871"/>
                <a:ext cx="328612" cy="30162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headEnd type="none" w="sm" len="sm"/>
                <a:tailEnd type="none" w="sm" len="sm"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Regular Medium" panose="02000603040000020003" pitchFamily="50" charset="0"/>
                </a:endParaRPr>
              </a:p>
            </p:txBody>
          </p:sp>
          <p:sp>
            <p:nvSpPr>
              <p:cNvPr id="22" name="Line 10">
                <a:extLst>
                  <a:ext uri="{FF2B5EF4-FFF2-40B4-BE49-F238E27FC236}">
                    <a16:creationId xmlns:a16="http://schemas.microsoft.com/office/drawing/2014/main" id="{CAA3352B-299B-45B6-9051-73A6003211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39180" y="6197441"/>
                <a:ext cx="714375" cy="476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23" name="TextBox 32">
                <a:extLst>
                  <a:ext uri="{FF2B5EF4-FFF2-40B4-BE49-F238E27FC236}">
                    <a16:creationId xmlns:a16="http://schemas.microsoft.com/office/drawing/2014/main" id="{B08B78F5-A0DB-46AE-BD6F-A23DD0182A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13688" y="1792971"/>
                <a:ext cx="6254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75%</a:t>
                </a:r>
              </a:p>
            </p:txBody>
          </p:sp>
          <p:sp>
            <p:nvSpPr>
              <p:cNvPr id="24" name="TextBox 32">
                <a:extLst>
                  <a:ext uri="{FF2B5EF4-FFF2-40B4-BE49-F238E27FC236}">
                    <a16:creationId xmlns:a16="http://schemas.microsoft.com/office/drawing/2014/main" id="{7B4FA74D-14EC-432D-87FD-9EC1C94805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0817" y="1954868"/>
                <a:ext cx="6254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25%</a:t>
                </a:r>
              </a:p>
            </p:txBody>
          </p:sp>
          <p:sp>
            <p:nvSpPr>
              <p:cNvPr id="25" name="Line 10">
                <a:extLst>
                  <a:ext uri="{FF2B5EF4-FFF2-40B4-BE49-F238E27FC236}">
                    <a16:creationId xmlns:a16="http://schemas.microsoft.com/office/drawing/2014/main" id="{06D9EBFC-CE70-41ED-A4C7-252B1DDE4D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1405" y="1615916"/>
                <a:ext cx="2749996" cy="88836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26" name="TextBox 32">
                <a:extLst>
                  <a:ext uri="{FF2B5EF4-FFF2-40B4-BE49-F238E27FC236}">
                    <a16:creationId xmlns:a16="http://schemas.microsoft.com/office/drawing/2014/main" id="{E7DC5D9A-31BE-46C4-94BC-FCDA2A38D1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35044" y="1818499"/>
                <a:ext cx="49725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0%</a:t>
                </a:r>
              </a:p>
            </p:txBody>
          </p:sp>
          <p:pic>
            <p:nvPicPr>
              <p:cNvPr id="27" name="Picture 34" descr="C:\Documents and Settings\gabri.AIMSUN\Configuración local\Archivos temporales de Internet\Content.IE5\UL8P8DYF\MCj04348180000[1].png">
                <a:extLst>
                  <a:ext uri="{FF2B5EF4-FFF2-40B4-BE49-F238E27FC236}">
                    <a16:creationId xmlns:a16="http://schemas.microsoft.com/office/drawing/2014/main" id="{0786AADF-7277-4179-9E53-C867709813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0155" y="1187291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8" name="Grupo 27">
                <a:extLst>
                  <a:ext uri="{FF2B5EF4-FFF2-40B4-BE49-F238E27FC236}">
                    <a16:creationId xmlns:a16="http://schemas.microsoft.com/office/drawing/2014/main" id="{AB137404-76A6-4C00-9BB6-78D16EE6BBD1}"/>
                  </a:ext>
                </a:extLst>
              </p:cNvPr>
              <p:cNvGrpSpPr/>
              <p:nvPr/>
            </p:nvGrpSpPr>
            <p:grpSpPr>
              <a:xfrm>
                <a:off x="3696372" y="2583292"/>
                <a:ext cx="1949859" cy="3614149"/>
                <a:chOff x="3696372" y="2583292"/>
                <a:chExt cx="1949859" cy="3614149"/>
              </a:xfrm>
            </p:grpSpPr>
            <p:cxnSp>
              <p:nvCxnSpPr>
                <p:cNvPr id="29" name="Conector recto 28">
                  <a:extLst>
                    <a:ext uri="{FF2B5EF4-FFF2-40B4-BE49-F238E27FC236}">
                      <a16:creationId xmlns:a16="http://schemas.microsoft.com/office/drawing/2014/main" id="{615AD31A-4B11-4EF8-8627-62CAED0221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96372" y="2583292"/>
                  <a:ext cx="1942673" cy="755088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ector recto 29">
                  <a:extLst>
                    <a:ext uri="{FF2B5EF4-FFF2-40B4-BE49-F238E27FC236}">
                      <a16:creationId xmlns:a16="http://schemas.microsoft.com/office/drawing/2014/main" id="{CA09852C-E7A0-4525-9264-9BC6B636B0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848016" y="3309808"/>
                  <a:ext cx="798215" cy="1490792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recto 30">
                  <a:extLst>
                    <a:ext uri="{FF2B5EF4-FFF2-40B4-BE49-F238E27FC236}">
                      <a16:creationId xmlns:a16="http://schemas.microsoft.com/office/drawing/2014/main" id="{26B2AF3C-7D6F-40B7-BD6F-3A61B78BDA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57667" y="5609175"/>
                  <a:ext cx="428268" cy="588266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ector recto 31">
                  <a:extLst>
                    <a:ext uri="{FF2B5EF4-FFF2-40B4-BE49-F238E27FC236}">
                      <a16:creationId xmlns:a16="http://schemas.microsoft.com/office/drawing/2014/main" id="{98EFD636-F759-4833-BE9D-35C9CF1534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471415" y="5055157"/>
                  <a:ext cx="278219" cy="569158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ector recto 32">
                  <a:extLst>
                    <a:ext uri="{FF2B5EF4-FFF2-40B4-BE49-F238E27FC236}">
                      <a16:creationId xmlns:a16="http://schemas.microsoft.com/office/drawing/2014/main" id="{0B055079-7B01-4C3A-B9B3-C272DAF02B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18730" y="4782852"/>
                  <a:ext cx="138765" cy="84423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ector recto 33">
                  <a:extLst>
                    <a:ext uri="{FF2B5EF4-FFF2-40B4-BE49-F238E27FC236}">
                      <a16:creationId xmlns:a16="http://schemas.microsoft.com/office/drawing/2014/main" id="{6AFDF7CC-601C-4E23-B023-BA94BFA942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35044" y="4868731"/>
                  <a:ext cx="0" cy="231774"/>
                </a:xfrm>
                <a:prstGeom prst="line">
                  <a:avLst/>
                </a:prstGeom>
                <a:ln w="41275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6DF00906-BB60-46E1-91A0-86F681D90659}"/>
              </a:ext>
            </a:extLst>
          </p:cNvPr>
          <p:cNvGrpSpPr/>
          <p:nvPr/>
        </p:nvGrpSpPr>
        <p:grpSpPr>
          <a:xfrm>
            <a:off x="8641323" y="3330742"/>
            <a:ext cx="3347477" cy="2657828"/>
            <a:chOff x="8641323" y="3330742"/>
            <a:chExt cx="3347477" cy="2657828"/>
          </a:xfrm>
        </p:grpSpPr>
        <p:sp>
          <p:nvSpPr>
            <p:cNvPr id="36" name="Left Bracket 33">
              <a:extLst>
                <a:ext uri="{FF2B5EF4-FFF2-40B4-BE49-F238E27FC236}">
                  <a16:creationId xmlns:a16="http://schemas.microsoft.com/office/drawing/2014/main" id="{10357CDE-E878-4856-9100-E65260EEF09A}"/>
                </a:ext>
              </a:extLst>
            </p:cNvPr>
            <p:cNvSpPr/>
            <p:nvPr/>
          </p:nvSpPr>
          <p:spPr bwMode="auto">
            <a:xfrm>
              <a:off x="8641323" y="4445520"/>
              <a:ext cx="276225" cy="1543050"/>
            </a:xfrm>
            <a:prstGeom prst="leftBracke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s-ES">
                <a:latin typeface="Regular Medium" panose="02000603040000020003" pitchFamily="50" charset="0"/>
              </a:endParaRPr>
            </a:p>
          </p:txBody>
        </p:sp>
        <p:sp>
          <p:nvSpPr>
            <p:cNvPr id="37" name="Left Bracket 34">
              <a:extLst>
                <a:ext uri="{FF2B5EF4-FFF2-40B4-BE49-F238E27FC236}">
                  <a16:creationId xmlns:a16="http://schemas.microsoft.com/office/drawing/2014/main" id="{8EE611A7-0EAA-4BB3-ACD5-6D8FAB0CECCC}"/>
                </a:ext>
              </a:extLst>
            </p:cNvPr>
            <p:cNvSpPr/>
            <p:nvPr/>
          </p:nvSpPr>
          <p:spPr bwMode="auto">
            <a:xfrm>
              <a:off x="8644612" y="3330742"/>
              <a:ext cx="276225" cy="857250"/>
            </a:xfrm>
            <a:prstGeom prst="leftBracke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s-ES">
                <a:latin typeface="Regular Medium" panose="02000603040000020003" pitchFamily="50" charset="0"/>
              </a:endParaRP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91174371-8545-41B0-B9FE-1A79FE8F0791}"/>
                </a:ext>
              </a:extLst>
            </p:cNvPr>
            <p:cNvGrpSpPr/>
            <p:nvPr/>
          </p:nvGrpSpPr>
          <p:grpSpPr>
            <a:xfrm>
              <a:off x="8666837" y="3345889"/>
              <a:ext cx="3321963" cy="2533647"/>
              <a:chOff x="6665529" y="3071654"/>
              <a:chExt cx="3629938" cy="2533647"/>
            </a:xfrm>
          </p:grpSpPr>
          <p:sp>
            <p:nvSpPr>
              <p:cNvPr id="39" name="Text Box 55">
                <a:extLst>
                  <a:ext uri="{FF2B5EF4-FFF2-40B4-BE49-F238E27FC236}">
                    <a16:creationId xmlns:a16="http://schemas.microsoft.com/office/drawing/2014/main" id="{6FE42D64-465F-4F1C-90D9-42EAA7F403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27466" y="4213064"/>
                <a:ext cx="3368001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(30/100) x 75% = 22,5%</a:t>
                </a:r>
              </a:p>
            </p:txBody>
          </p:sp>
          <p:sp>
            <p:nvSpPr>
              <p:cNvPr id="40" name="Line 41">
                <a:extLst>
                  <a:ext uri="{FF2B5EF4-FFF2-40B4-BE49-F238E27FC236}">
                    <a16:creationId xmlns:a16="http://schemas.microsoft.com/office/drawing/2014/main" id="{A0E3B408-AE6E-4185-AC36-75044E3D08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0817" y="3662201"/>
                <a:ext cx="2743584" cy="0"/>
              </a:xfrm>
              <a:prstGeom prst="line">
                <a:avLst/>
              </a:prstGeom>
              <a:noFill/>
              <a:ln w="38100" cap="sq">
                <a:solidFill>
                  <a:srgbClr val="008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41" name="Line 42">
                <a:extLst>
                  <a:ext uri="{FF2B5EF4-FFF2-40B4-BE49-F238E27FC236}">
                    <a16:creationId xmlns:a16="http://schemas.microsoft.com/office/drawing/2014/main" id="{F7C0F4B9-FC7E-49A5-BA1E-C095CA4371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07899" y="4664442"/>
                <a:ext cx="2813435" cy="0"/>
              </a:xfrm>
              <a:prstGeom prst="line">
                <a:avLst/>
              </a:prstGeom>
              <a:noFill/>
              <a:ln w="38100" cap="sq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42" name="Line 43">
                <a:extLst>
                  <a:ext uri="{FF2B5EF4-FFF2-40B4-BE49-F238E27FC236}">
                    <a16:creationId xmlns:a16="http://schemas.microsoft.com/office/drawing/2014/main" id="{71F6A7B8-EC8D-4826-A577-E28C282C7C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35416" y="5598951"/>
                <a:ext cx="2768985" cy="0"/>
              </a:xfrm>
              <a:prstGeom prst="line">
                <a:avLst/>
              </a:prstGeom>
              <a:noFill/>
              <a:ln w="38100" cap="sq">
                <a:solidFill>
                  <a:srgbClr val="FF66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43" name="Text Box 53">
                <a:extLst>
                  <a:ext uri="{FF2B5EF4-FFF2-40B4-BE49-F238E27FC236}">
                    <a16:creationId xmlns:a16="http://schemas.microsoft.com/office/drawing/2014/main" id="{5ED42D57-AFC5-403E-BFB4-85A8C8AAD5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30641" y="3244689"/>
                <a:ext cx="303923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(</a:t>
                </a:r>
                <a:r>
                  <a:rPr lang="en-GB" sz="20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100/100) x 25% = 25%</a:t>
                </a:r>
                <a:endParaRPr lang="en-GB">
                  <a:solidFill>
                    <a:schemeClr val="tx1"/>
                  </a:solidFill>
                  <a:latin typeface="Regular Aimsun Medium" panose="02000603040000020003" pitchFamily="50" charset="0"/>
                </a:endParaRPr>
              </a:p>
            </p:txBody>
          </p:sp>
          <p:sp>
            <p:nvSpPr>
              <p:cNvPr id="44" name="Text Box 56">
                <a:extLst>
                  <a:ext uri="{FF2B5EF4-FFF2-40B4-BE49-F238E27FC236}">
                    <a16:creationId xmlns:a16="http://schemas.microsoft.com/office/drawing/2014/main" id="{98DAA84E-1AE8-492B-9B14-8F0E584B9E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33816" y="5181439"/>
                <a:ext cx="3209251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rgbClr val="000000"/>
                    </a:solidFill>
                    <a:latin typeface="Regular Aimsun Medium" panose="02000603040000020003" pitchFamily="50" charset="0"/>
                  </a:rPr>
                  <a:t>(70/100) x 75% = 52,5%</a:t>
                </a:r>
              </a:p>
            </p:txBody>
          </p:sp>
          <p:sp>
            <p:nvSpPr>
              <p:cNvPr id="45" name="TextBox 35">
                <a:extLst>
                  <a:ext uri="{FF2B5EF4-FFF2-40B4-BE49-F238E27FC236}">
                    <a16:creationId xmlns:a16="http://schemas.microsoft.com/office/drawing/2014/main" id="{0DD6EE14-6317-4EA4-8CF0-7AF1143173C0}"/>
                  </a:ext>
                </a:extLst>
              </p:cNvPr>
              <p:cNvSpPr txBox="1"/>
              <p:nvPr/>
            </p:nvSpPr>
            <p:spPr>
              <a:xfrm rot="5400000">
                <a:off x="6359935" y="3381258"/>
                <a:ext cx="873124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1050">
                    <a:solidFill>
                      <a:schemeClr val="tx2">
                        <a:lumMod val="75000"/>
                      </a:schemeClr>
                    </a:solidFill>
                    <a:latin typeface="Regular Aimsun Medium" panose="02000603040000020003" pitchFamily="50" charset="0"/>
                  </a:rPr>
                  <a:t>Entrada 1</a:t>
                </a:r>
              </a:p>
            </p:txBody>
          </p:sp>
          <p:sp>
            <p:nvSpPr>
              <p:cNvPr id="46" name="TextBox 36">
                <a:extLst>
                  <a:ext uri="{FF2B5EF4-FFF2-40B4-BE49-F238E27FC236}">
                    <a16:creationId xmlns:a16="http://schemas.microsoft.com/office/drawing/2014/main" id="{9F32C22A-531C-4E01-8A40-83AA50110E7B}"/>
                  </a:ext>
                </a:extLst>
              </p:cNvPr>
              <p:cNvSpPr txBox="1"/>
              <p:nvPr/>
            </p:nvSpPr>
            <p:spPr>
              <a:xfrm rot="5400000">
                <a:off x="6068629" y="4754401"/>
                <a:ext cx="1447800" cy="2540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GB" sz="1050">
                    <a:solidFill>
                      <a:schemeClr val="tx2">
                        <a:lumMod val="75000"/>
                      </a:schemeClr>
                    </a:solidFill>
                    <a:latin typeface="Regular Aimsun Medium" panose="02000603040000020003" pitchFamily="50" charset="0"/>
                  </a:rPr>
                  <a:t>Entrada 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284390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Funções de custo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Função de custo inicial</a:t>
            </a:r>
            <a:r>
              <a:rPr lang="en-GB" dirty="0"/>
              <a:t>: quando nenhum veículo passou pelo arco (só há tempo de viagem em fluxo livre)</a:t>
            </a:r>
          </a:p>
          <a:p>
            <a:r>
              <a:rPr lang="en-GB" b="1" dirty="0"/>
              <a:t>Função de custo dinâmico</a:t>
            </a:r>
            <a:r>
              <a:rPr lang="en-GB" dirty="0"/>
              <a:t>: quando veículos já percorreram o arco (tempo médio de viagem observado no número definido de intervalos anteriores)</a:t>
            </a:r>
          </a:p>
          <a:p>
            <a:r>
              <a:rPr lang="en-GB" dirty="0"/>
              <a:t>Há valores padrão, mas eles podem ser personalizados</a:t>
            </a:r>
          </a:p>
          <a:p>
            <a:endParaRPr lang="en-US" dirty="0"/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06FE6D17-E85E-4014-8C55-0534F1048A61}"/>
              </a:ext>
            </a:extLst>
          </p:cNvPr>
          <p:cNvGrpSpPr/>
          <p:nvPr/>
        </p:nvGrpSpPr>
        <p:grpSpPr>
          <a:xfrm>
            <a:off x="2328726" y="4107232"/>
            <a:ext cx="7284377" cy="1505390"/>
            <a:chOff x="1003299" y="2655888"/>
            <a:chExt cx="7577356" cy="1921511"/>
          </a:xfrm>
        </p:grpSpPr>
        <p:sp>
          <p:nvSpPr>
            <p:cNvPr id="7" name="Line 8">
              <a:extLst>
                <a:ext uri="{FF2B5EF4-FFF2-40B4-BE49-F238E27FC236}">
                  <a16:creationId xmlns:a16="http://schemas.microsoft.com/office/drawing/2014/main" id="{449C6450-0B2D-4320-88DA-871B3C4C7C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3300" y="3662363"/>
              <a:ext cx="0" cy="355600"/>
            </a:xfrm>
            <a:prstGeom prst="line">
              <a:avLst/>
            </a:prstGeom>
            <a:noFill/>
            <a:ln w="12700" cap="sq">
              <a:solidFill>
                <a:schemeClr val="accent2">
                  <a:lumMod val="75000"/>
                </a:schemeClr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DBF4E556-592D-4E95-AEBD-3F354DFBA3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0313" y="3883025"/>
              <a:ext cx="4872037" cy="0"/>
            </a:xfrm>
            <a:prstGeom prst="line">
              <a:avLst/>
            </a:prstGeom>
            <a:noFill/>
            <a:ln w="25400">
              <a:solidFill>
                <a:srgbClr val="0087AF"/>
              </a:solidFill>
              <a:prstDash val="sysDot"/>
              <a:miter lim="800000"/>
              <a:headEnd type="none" w="sm" len="sm"/>
              <a:tailEnd type="triangle" w="lg" len="med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AAD4C90D-4A47-406B-B849-2B0814A083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0313" y="3243263"/>
              <a:ext cx="0" cy="755650"/>
            </a:xfrm>
            <a:prstGeom prst="line">
              <a:avLst/>
            </a:prstGeom>
            <a:noFill/>
            <a:ln w="76200" cap="sq">
              <a:solidFill>
                <a:srgbClr val="C00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A7199444-BE0D-4052-B670-127FAF56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7900" y="3654425"/>
              <a:ext cx="0" cy="355600"/>
            </a:xfrm>
            <a:prstGeom prst="line">
              <a:avLst/>
            </a:prstGeom>
            <a:noFill/>
            <a:ln w="12700" cap="sq">
              <a:solidFill>
                <a:srgbClr val="0087A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8AA316B5-42C4-4D7A-87DF-D978E49DAB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8175" y="3671888"/>
              <a:ext cx="0" cy="355600"/>
            </a:xfrm>
            <a:prstGeom prst="line">
              <a:avLst/>
            </a:prstGeom>
            <a:noFill/>
            <a:ln w="12700" cap="sq">
              <a:solidFill>
                <a:srgbClr val="0087A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6AA19F19-3BE4-469B-B432-412583F96C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2263" y="3667125"/>
              <a:ext cx="0" cy="355600"/>
            </a:xfrm>
            <a:prstGeom prst="line">
              <a:avLst/>
            </a:prstGeom>
            <a:noFill/>
            <a:ln w="12700" cap="sq">
              <a:solidFill>
                <a:srgbClr val="0087A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A3192ADD-DF92-4E28-8616-F88A316D69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76988" y="3657600"/>
              <a:ext cx="0" cy="355600"/>
            </a:xfrm>
            <a:prstGeom prst="line">
              <a:avLst/>
            </a:prstGeom>
            <a:noFill/>
            <a:ln w="12700" cap="sq">
              <a:solidFill>
                <a:srgbClr val="0087A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14" name="Text Box 12">
              <a:extLst>
                <a:ext uri="{FF2B5EF4-FFF2-40B4-BE49-F238E27FC236}">
                  <a16:creationId xmlns:a16="http://schemas.microsoft.com/office/drawing/2014/main" id="{3E53C935-DEF0-45BD-9D29-77D3CA4E15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4250" y="3689348"/>
              <a:ext cx="1246405" cy="47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800">
                  <a:latin typeface="Regular Aimsun Medium" panose="02000603040000020003" pitchFamily="50" charset="0"/>
                </a:rPr>
                <a:t>Simulação</a:t>
              </a:r>
            </a:p>
          </p:txBody>
        </p:sp>
        <p:sp>
          <p:nvSpPr>
            <p:cNvPr id="15" name="Text Box 13">
              <a:extLst>
                <a:ext uri="{FF2B5EF4-FFF2-40B4-BE49-F238E27FC236}">
                  <a16:creationId xmlns:a16="http://schemas.microsoft.com/office/drawing/2014/main" id="{F689F2C8-E7E4-4C08-99B7-B91BF7661B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9950" y="2655888"/>
              <a:ext cx="730688" cy="47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800">
                  <a:latin typeface="Regular Aimsun Medium" panose="02000603040000020003" pitchFamily="50" charset="0"/>
                </a:rPr>
                <a:t>Inicial</a:t>
              </a:r>
            </a:p>
          </p:txBody>
        </p:sp>
        <p:sp>
          <p:nvSpPr>
            <p:cNvPr id="16" name="Text Box 14">
              <a:extLst>
                <a:ext uri="{FF2B5EF4-FFF2-40B4-BE49-F238E27FC236}">
                  <a16:creationId xmlns:a16="http://schemas.microsoft.com/office/drawing/2014/main" id="{BE40A76B-BBCF-4A8C-8C8F-0DCEC533BE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7838" y="2930525"/>
              <a:ext cx="1102536" cy="47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800">
                  <a:latin typeface="Regular Aimsun Medium" panose="02000603040000020003" pitchFamily="50" charset="0"/>
                </a:rPr>
                <a:t>Dinâmico</a:t>
              </a:r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92F130B9-8F0F-41A6-B94D-29B5534DB6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86025" y="2949575"/>
              <a:ext cx="4763" cy="234950"/>
            </a:xfrm>
            <a:prstGeom prst="line">
              <a:avLst/>
            </a:prstGeom>
            <a:noFill/>
            <a:ln w="12700" cap="sq">
              <a:solidFill>
                <a:srgbClr val="C00000"/>
              </a:solidFill>
              <a:miter lim="800000"/>
              <a:headEnd type="none" w="sm" len="sm"/>
              <a:tailEnd type="triangl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18" name="Line 16">
              <a:extLst>
                <a:ext uri="{FF2B5EF4-FFF2-40B4-BE49-F238E27FC236}">
                  <a16:creationId xmlns:a16="http://schemas.microsoft.com/office/drawing/2014/main" id="{6D85454F-2600-445C-BC3A-0DC06D356A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30600" y="3225800"/>
              <a:ext cx="823913" cy="382588"/>
            </a:xfrm>
            <a:prstGeom prst="line">
              <a:avLst/>
            </a:prstGeom>
            <a:ln w="127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B9C1A8E0-9500-43BB-8327-23275EB2F9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0875" y="3262313"/>
              <a:ext cx="177800" cy="354012"/>
            </a:xfrm>
            <a:prstGeom prst="line">
              <a:avLst/>
            </a:prstGeom>
            <a:ln w="127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B71365AB-C72E-4EEA-9118-4C8C88A625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7475" y="3270250"/>
              <a:ext cx="187325" cy="346075"/>
            </a:xfrm>
            <a:prstGeom prst="line">
              <a:avLst/>
            </a:prstGeom>
            <a:ln w="127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1" name="Line 19">
              <a:extLst>
                <a:ext uri="{FF2B5EF4-FFF2-40B4-BE49-F238E27FC236}">
                  <a16:creationId xmlns:a16="http://schemas.microsoft.com/office/drawing/2014/main" id="{1559083D-B4D0-4CBD-8238-19D2839BA5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8625" y="3181350"/>
              <a:ext cx="817563" cy="434975"/>
            </a:xfrm>
            <a:prstGeom prst="line">
              <a:avLst/>
            </a:prstGeom>
            <a:ln w="127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2" name="AutoShape 20">
              <a:extLst>
                <a:ext uri="{FF2B5EF4-FFF2-40B4-BE49-F238E27FC236}">
                  <a16:creationId xmlns:a16="http://schemas.microsoft.com/office/drawing/2014/main" id="{ED012FD2-1171-417D-88DE-BF5428731F4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798044" y="3613944"/>
              <a:ext cx="195263" cy="885825"/>
            </a:xfrm>
            <a:prstGeom prst="leftBrace">
              <a:avLst>
                <a:gd name="adj1" fmla="val 37873"/>
                <a:gd name="adj2" fmla="val 50000"/>
              </a:avLst>
            </a:prstGeom>
            <a:ln w="12700"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01B727C1-259C-4C0A-B961-2F88183F52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3363" y="4105976"/>
              <a:ext cx="2360013" cy="47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GB" sz="1800" dirty="0">
                  <a:latin typeface="Regular Aimsun Medium" panose="02000603040000020003" pitchFamily="50" charset="0"/>
                </a:rPr>
                <a:t>Intervalo de escolha de rotas</a:t>
              </a:r>
            </a:p>
          </p:txBody>
        </p:sp>
        <p:sp>
          <p:nvSpPr>
            <p:cNvPr id="24" name="Line 6">
              <a:extLst>
                <a:ext uri="{FF2B5EF4-FFF2-40B4-BE49-F238E27FC236}">
                  <a16:creationId xmlns:a16="http://schemas.microsoft.com/office/drawing/2014/main" id="{96171A82-1824-4904-8806-40DCBC949A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3300" y="3883025"/>
              <a:ext cx="1457325" cy="1588"/>
            </a:xfrm>
            <a:prstGeom prst="line">
              <a:avLst/>
            </a:prstGeom>
            <a:noFill/>
            <a:ln w="25400">
              <a:solidFill>
                <a:schemeClr val="accent2">
                  <a:lumMod val="75000"/>
                </a:schemeClr>
              </a:solidFill>
              <a:prstDash val="sysDot"/>
              <a:miter lim="800000"/>
              <a:headEnd type="none" w="sm" len="sm"/>
              <a:tailEnd type="triangle" w="lg" len="med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5" name="Text Box 13">
              <a:extLst>
                <a:ext uri="{FF2B5EF4-FFF2-40B4-BE49-F238E27FC236}">
                  <a16:creationId xmlns:a16="http://schemas.microsoft.com/office/drawing/2014/main" id="{AA4D9670-D386-4660-A161-AEF65E3AF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7136" y="3276600"/>
              <a:ext cx="1180907" cy="47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800" dirty="0">
                  <a:latin typeface="Regular Aimsun Medium" panose="02000603040000020003" pitchFamily="50" charset="0"/>
                </a:rPr>
                <a:t>Aquecim.</a:t>
              </a:r>
            </a:p>
          </p:txBody>
        </p:sp>
        <p:sp>
          <p:nvSpPr>
            <p:cNvPr id="26" name="23 Forma libre">
              <a:extLst>
                <a:ext uri="{FF2B5EF4-FFF2-40B4-BE49-F238E27FC236}">
                  <a16:creationId xmlns:a16="http://schemas.microsoft.com/office/drawing/2014/main" id="{23FFBA52-B8C0-47B3-BF58-018B86CEC255}"/>
                </a:ext>
              </a:extLst>
            </p:cNvPr>
            <p:cNvSpPr/>
            <p:nvPr/>
          </p:nvSpPr>
          <p:spPr>
            <a:xfrm>
              <a:off x="1003299" y="2797175"/>
              <a:ext cx="1166813" cy="823913"/>
            </a:xfrm>
            <a:custGeom>
              <a:avLst/>
              <a:gdLst>
                <a:gd name="connsiteX0" fmla="*/ 1225899 w 1225899"/>
                <a:gd name="connsiteY0" fmla="*/ 41868 h 1076848"/>
                <a:gd name="connsiteX1" fmla="*/ 693337 w 1225899"/>
                <a:gd name="connsiteY1" fmla="*/ 51916 h 1076848"/>
                <a:gd name="connsiteX2" fmla="*/ 120581 w 1225899"/>
                <a:gd name="connsiteY2" fmla="*/ 353367 h 1076848"/>
                <a:gd name="connsiteX3" fmla="*/ 0 w 1225899"/>
                <a:gd name="connsiteY3" fmla="*/ 1076848 h 10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5899" h="1076848">
                  <a:moveTo>
                    <a:pt x="1225899" y="41868"/>
                  </a:moveTo>
                  <a:cubicBezTo>
                    <a:pt x="1051727" y="20934"/>
                    <a:pt x="877556" y="0"/>
                    <a:pt x="693337" y="51916"/>
                  </a:cubicBezTo>
                  <a:cubicBezTo>
                    <a:pt x="509118" y="103832"/>
                    <a:pt x="236137" y="182545"/>
                    <a:pt x="120581" y="353367"/>
                  </a:cubicBezTo>
                  <a:cubicBezTo>
                    <a:pt x="5025" y="524189"/>
                    <a:pt x="2512" y="800518"/>
                    <a:pt x="0" y="1076848"/>
                  </a:cubicBezTo>
                </a:path>
              </a:pathLst>
            </a:custGeom>
            <a:ln w="127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7" name="Line 8">
              <a:extLst>
                <a:ext uri="{FF2B5EF4-FFF2-40B4-BE49-F238E27FC236}">
                  <a16:creationId xmlns:a16="http://schemas.microsoft.com/office/drawing/2014/main" id="{9856C6F5-D1F8-4BFE-B035-7674FC4CF6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4024" y="3689350"/>
              <a:ext cx="0" cy="355600"/>
            </a:xfrm>
            <a:prstGeom prst="line">
              <a:avLst/>
            </a:prstGeom>
            <a:noFill/>
            <a:ln w="12700" cap="sq">
              <a:solidFill>
                <a:srgbClr val="0087A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8" name="Line 16">
              <a:extLst>
                <a:ext uri="{FF2B5EF4-FFF2-40B4-BE49-F238E27FC236}">
                  <a16:creationId xmlns:a16="http://schemas.microsoft.com/office/drawing/2014/main" id="{3DC49A31-3DF7-4620-8151-CB1E546E2F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1961" y="3179762"/>
              <a:ext cx="2480469" cy="509587"/>
            </a:xfrm>
            <a:prstGeom prst="line">
              <a:avLst/>
            </a:prstGeom>
            <a:ln w="127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  <p:sp>
          <p:nvSpPr>
            <p:cNvPr id="29" name="Line 16">
              <a:extLst>
                <a:ext uri="{FF2B5EF4-FFF2-40B4-BE49-F238E27FC236}">
                  <a16:creationId xmlns:a16="http://schemas.microsoft.com/office/drawing/2014/main" id="{989330F3-5A8A-4B30-A186-7C97DFCE8F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5867" y="3243263"/>
              <a:ext cx="1706563" cy="430212"/>
            </a:xfrm>
            <a:prstGeom prst="line">
              <a:avLst/>
            </a:prstGeom>
            <a:ln w="127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0849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Função de custo inicial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5627119-563E-41E2-81A9-AB03502BAB61}"/>
              </a:ext>
            </a:extLst>
          </p:cNvPr>
          <p:cNvGrpSpPr/>
          <p:nvPr/>
        </p:nvGrpSpPr>
        <p:grpSpPr>
          <a:xfrm>
            <a:off x="2096165" y="1629682"/>
            <a:ext cx="7999670" cy="4524809"/>
            <a:chOff x="2096165" y="1629682"/>
            <a:chExt cx="7999670" cy="4524809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53661469-D94A-4289-8C29-6790021881CE}"/>
                </a:ext>
              </a:extLst>
            </p:cNvPr>
            <p:cNvGrpSpPr/>
            <p:nvPr/>
          </p:nvGrpSpPr>
          <p:grpSpPr>
            <a:xfrm>
              <a:off x="2096165" y="1629682"/>
              <a:ext cx="7999670" cy="2856720"/>
              <a:chOff x="2230403" y="1582565"/>
              <a:chExt cx="7999670" cy="2856720"/>
            </a:xfrm>
          </p:grpSpPr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5E83F09F-DDEE-4348-8019-CCF8609ECB8F}"/>
                  </a:ext>
                </a:extLst>
              </p:cNvPr>
              <p:cNvGrpSpPr/>
              <p:nvPr/>
            </p:nvGrpSpPr>
            <p:grpSpPr>
              <a:xfrm>
                <a:off x="7533148" y="2389398"/>
                <a:ext cx="1950790" cy="1772888"/>
                <a:chOff x="7533148" y="2389398"/>
                <a:chExt cx="1950790" cy="1772888"/>
              </a:xfrm>
            </p:grpSpPr>
            <p:sp>
              <p:nvSpPr>
                <p:cNvPr id="39" name="TextBox 34">
                  <a:extLst>
                    <a:ext uri="{FF2B5EF4-FFF2-40B4-BE49-F238E27FC236}">
                      <a16:creationId xmlns:a16="http://schemas.microsoft.com/office/drawing/2014/main" id="{EEDA9F5C-7002-4043-B6CC-0EDC42290B7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533148" y="3515955"/>
                  <a:ext cx="195079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en-GB" sz="180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Custo definido pelo usuário</a:t>
                  </a:r>
                </a:p>
                <a:p>
                  <a:pPr algn="ctr" eaLnBrk="1" hangingPunct="1"/>
                  <a:r>
                    <a:rPr lang="en-GB" sz="180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(Constante)</a:t>
                  </a:r>
                </a:p>
              </p:txBody>
            </p:sp>
            <p:sp>
              <p:nvSpPr>
                <p:cNvPr id="40" name="Down Arrow 35">
                  <a:extLst>
                    <a:ext uri="{FF2B5EF4-FFF2-40B4-BE49-F238E27FC236}">
                      <a16:creationId xmlns:a16="http://schemas.microsoft.com/office/drawing/2014/main" id="{01C92FB9-3665-4432-A6AA-8C9DFBA8983A}"/>
                    </a:ext>
                  </a:extLst>
                </p:cNvPr>
                <p:cNvSpPr/>
                <p:nvPr/>
              </p:nvSpPr>
              <p:spPr bwMode="auto">
                <a:xfrm>
                  <a:off x="8063051" y="2389398"/>
                  <a:ext cx="590550" cy="45720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fr-FR">
                    <a:solidFill>
                      <a:schemeClr val="tx1"/>
                    </a:solidFill>
                    <a:latin typeface="Regular Aimsun Medium" panose="02000603040000020003" pitchFamily="50" charset="0"/>
                  </a:endParaRPr>
                </a:p>
              </p:txBody>
            </p:sp>
            <p:sp>
              <p:nvSpPr>
                <p:cNvPr id="41" name="Smiley Face 55">
                  <a:extLst>
                    <a:ext uri="{FF2B5EF4-FFF2-40B4-BE49-F238E27FC236}">
                      <a16:creationId xmlns:a16="http://schemas.microsoft.com/office/drawing/2014/main" id="{126FC5D3-6488-4AAC-A8F5-8A79520C13F4}"/>
                    </a:ext>
                  </a:extLst>
                </p:cNvPr>
                <p:cNvSpPr/>
                <p:nvPr/>
              </p:nvSpPr>
              <p:spPr bwMode="auto">
                <a:xfrm>
                  <a:off x="8063051" y="2910907"/>
                  <a:ext cx="609600" cy="552450"/>
                </a:xfrm>
                <a:prstGeom prst="smileyFace">
                  <a:avLst/>
                </a:prstGeom>
                <a:ln>
                  <a:headEnd type="none" w="sm" len="sm"/>
                  <a:tailEnd type="none" w="sm" len="sm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GB">
                    <a:solidFill>
                      <a:schemeClr val="tx1"/>
                    </a:solidFill>
                    <a:latin typeface="Regular Aimsun Medium" panose="02000603040000020003" pitchFamily="50" charset="0"/>
                  </a:endParaRPr>
                </a:p>
              </p:txBody>
            </p:sp>
          </p:grpSp>
          <p:grpSp>
            <p:nvGrpSpPr>
              <p:cNvPr id="22" name="Grupo 21">
                <a:extLst>
                  <a:ext uri="{FF2B5EF4-FFF2-40B4-BE49-F238E27FC236}">
                    <a16:creationId xmlns:a16="http://schemas.microsoft.com/office/drawing/2014/main" id="{22EF452F-78E7-4628-8FB5-56751319C50F}"/>
                  </a:ext>
                </a:extLst>
              </p:cNvPr>
              <p:cNvGrpSpPr/>
              <p:nvPr/>
            </p:nvGrpSpPr>
            <p:grpSpPr>
              <a:xfrm>
                <a:off x="5515551" y="2380138"/>
                <a:ext cx="1546193" cy="1782148"/>
                <a:chOff x="5515551" y="2380138"/>
                <a:chExt cx="1546193" cy="1782148"/>
              </a:xfrm>
            </p:grpSpPr>
            <p:sp>
              <p:nvSpPr>
                <p:cNvPr id="36" name="TextBox 33">
                  <a:extLst>
                    <a:ext uri="{FF2B5EF4-FFF2-40B4-BE49-F238E27FC236}">
                      <a16:creationId xmlns:a16="http://schemas.microsoft.com/office/drawing/2014/main" id="{097B4D32-AC9A-445C-A150-F6583FAB897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15551" y="3515955"/>
                  <a:ext cx="1546193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Atratividade</a:t>
                  </a:r>
                </a:p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(Constante)</a:t>
                  </a:r>
                </a:p>
              </p:txBody>
            </p:sp>
            <p:sp>
              <p:nvSpPr>
                <p:cNvPr id="37" name="Down Arrow 36">
                  <a:extLst>
                    <a:ext uri="{FF2B5EF4-FFF2-40B4-BE49-F238E27FC236}">
                      <a16:creationId xmlns:a16="http://schemas.microsoft.com/office/drawing/2014/main" id="{4A3EE18B-1C79-4438-8D0C-92850FD23FDC}"/>
                    </a:ext>
                  </a:extLst>
                </p:cNvPr>
                <p:cNvSpPr/>
                <p:nvPr/>
              </p:nvSpPr>
              <p:spPr bwMode="auto">
                <a:xfrm>
                  <a:off x="6100157" y="2380138"/>
                  <a:ext cx="590550" cy="45720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fr-FR">
                    <a:solidFill>
                      <a:schemeClr val="tx1"/>
                    </a:solidFill>
                    <a:latin typeface="Regular Aimsun Medium" panose="02000603040000020003" pitchFamily="50" charset="0"/>
                  </a:endParaRPr>
                </a:p>
              </p:txBody>
            </p:sp>
            <p:sp>
              <p:nvSpPr>
                <p:cNvPr id="38" name="Cube 56">
                  <a:extLst>
                    <a:ext uri="{FF2B5EF4-FFF2-40B4-BE49-F238E27FC236}">
                      <a16:creationId xmlns:a16="http://schemas.microsoft.com/office/drawing/2014/main" id="{7BA1C4D9-7FB6-4288-86E0-9B07186D0110}"/>
                    </a:ext>
                  </a:extLst>
                </p:cNvPr>
                <p:cNvSpPr/>
                <p:nvPr/>
              </p:nvSpPr>
              <p:spPr bwMode="auto">
                <a:xfrm>
                  <a:off x="6046827" y="2918560"/>
                  <a:ext cx="590550" cy="495300"/>
                </a:xfrm>
                <a:prstGeom prst="cube">
                  <a:avLst/>
                </a:prstGeom>
                <a:ln>
                  <a:headEnd type="none" w="sm" len="sm"/>
                  <a:tailEnd type="none" w="sm" len="sm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GB">
                    <a:solidFill>
                      <a:schemeClr val="tx1"/>
                    </a:solidFill>
                    <a:latin typeface="Regular Aimsun Medium" panose="02000603040000020003" pitchFamily="50" charset="0"/>
                  </a:endParaRPr>
                </a:p>
              </p:txBody>
            </p:sp>
          </p:grpSp>
          <p:grpSp>
            <p:nvGrpSpPr>
              <p:cNvPr id="23" name="Grupo 22">
                <a:extLst>
                  <a:ext uri="{FF2B5EF4-FFF2-40B4-BE49-F238E27FC236}">
                    <a16:creationId xmlns:a16="http://schemas.microsoft.com/office/drawing/2014/main" id="{E6C64BF4-FD4E-4A53-8A06-E6C3733E4807}"/>
                  </a:ext>
                </a:extLst>
              </p:cNvPr>
              <p:cNvGrpSpPr/>
              <p:nvPr/>
            </p:nvGrpSpPr>
            <p:grpSpPr>
              <a:xfrm>
                <a:off x="3491910" y="2379877"/>
                <a:ext cx="1273682" cy="2059408"/>
                <a:chOff x="3491910" y="2379877"/>
                <a:chExt cx="1273682" cy="2059408"/>
              </a:xfrm>
            </p:grpSpPr>
            <p:sp>
              <p:nvSpPr>
                <p:cNvPr id="30" name="TextBox 43">
                  <a:extLst>
                    <a:ext uri="{FF2B5EF4-FFF2-40B4-BE49-F238E27FC236}">
                      <a16:creationId xmlns:a16="http://schemas.microsoft.com/office/drawing/2014/main" id="{09C8C18A-8AFC-44DC-9547-5DF15DEEE04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91910" y="3515955"/>
                  <a:ext cx="1273682" cy="923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Tempo de viagem </a:t>
                  </a:r>
                  <a:b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</a:br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em fluxo livre </a:t>
                  </a:r>
                  <a:b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</a:br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(Constante)</a:t>
                  </a:r>
                </a:p>
              </p:txBody>
            </p:sp>
            <p:sp>
              <p:nvSpPr>
                <p:cNvPr id="31" name="Down Arrow 37">
                  <a:extLst>
                    <a:ext uri="{FF2B5EF4-FFF2-40B4-BE49-F238E27FC236}">
                      <a16:creationId xmlns:a16="http://schemas.microsoft.com/office/drawing/2014/main" id="{C2C7AA57-B5F6-4E15-A098-D99D3D0368AF}"/>
                    </a:ext>
                  </a:extLst>
                </p:cNvPr>
                <p:cNvSpPr/>
                <p:nvPr/>
              </p:nvSpPr>
              <p:spPr bwMode="auto">
                <a:xfrm>
                  <a:off x="3872101" y="2379877"/>
                  <a:ext cx="590550" cy="45720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fr-FR">
                    <a:solidFill>
                      <a:schemeClr val="tx1"/>
                    </a:solidFill>
                    <a:latin typeface="Regular Aimsun Medium" panose="02000603040000020003" pitchFamily="50" charset="0"/>
                  </a:endParaRPr>
                </a:p>
              </p:txBody>
            </p:sp>
            <p:grpSp>
              <p:nvGrpSpPr>
                <p:cNvPr id="32" name="Grupo 31">
                  <a:extLst>
                    <a:ext uri="{FF2B5EF4-FFF2-40B4-BE49-F238E27FC236}">
                      <a16:creationId xmlns:a16="http://schemas.microsoft.com/office/drawing/2014/main" id="{B403E21D-CC19-4F47-9B55-43633BDE1853}"/>
                    </a:ext>
                  </a:extLst>
                </p:cNvPr>
                <p:cNvGrpSpPr/>
                <p:nvPr/>
              </p:nvGrpSpPr>
              <p:grpSpPr>
                <a:xfrm>
                  <a:off x="3853051" y="2928757"/>
                  <a:ext cx="609600" cy="600075"/>
                  <a:chOff x="3853051" y="2928757"/>
                  <a:chExt cx="609600" cy="600075"/>
                </a:xfrm>
              </p:grpSpPr>
              <p:sp>
                <p:nvSpPr>
                  <p:cNvPr id="33" name="Oval 52">
                    <a:extLst>
                      <a:ext uri="{FF2B5EF4-FFF2-40B4-BE49-F238E27FC236}">
                        <a16:creationId xmlns:a16="http://schemas.microsoft.com/office/drawing/2014/main" id="{449B0100-B2AD-4B94-BBC3-2175A3CF90B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853051" y="2928757"/>
                    <a:ext cx="609600" cy="600075"/>
                  </a:xfrm>
                  <a:prstGeom prst="ellipse">
                    <a:avLst/>
                  </a:prstGeom>
                  <a:ln>
                    <a:headEnd type="none" w="sm" len="sm"/>
                    <a:tailEnd type="none" w="sm" len="sm"/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pPr>
                      <a:defRPr/>
                    </a:pPr>
                    <a:endParaRPr lang="en-GB">
                      <a:solidFill>
                        <a:schemeClr val="tx1"/>
                      </a:solidFill>
                      <a:latin typeface="Regular Aimsun Medium" panose="02000603040000020003" pitchFamily="50" charset="0"/>
                    </a:endParaRPr>
                  </a:p>
                </p:txBody>
              </p:sp>
              <p:cxnSp>
                <p:nvCxnSpPr>
                  <p:cNvPr id="34" name="Straight Arrow Connector 39">
                    <a:extLst>
                      <a:ext uri="{FF2B5EF4-FFF2-40B4-BE49-F238E27FC236}">
                        <a16:creationId xmlns:a16="http://schemas.microsoft.com/office/drawing/2014/main" id="{8314A10C-83CC-4227-A676-8D8BD404F6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V="1">
                    <a:off x="4157281" y="3010832"/>
                    <a:ext cx="207934" cy="274072"/>
                  </a:xfrm>
                  <a:prstGeom prst="straightConnector1">
                    <a:avLst/>
                  </a:prstGeom>
                  <a:ln>
                    <a:headEnd type="none" w="sm" len="sm"/>
                    <a:tailEnd type="arrow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Arrow Connector 54">
                    <a:extLst>
                      <a:ext uri="{FF2B5EF4-FFF2-40B4-BE49-F238E27FC236}">
                        <a16:creationId xmlns:a16="http://schemas.microsoft.com/office/drawing/2014/main" id="{93891BD9-25D5-47C9-B810-63321FD02F2D}"/>
                      </a:ext>
                    </a:extLst>
                  </p:cNvPr>
                  <p:cNvCxnSpPr/>
                  <p:nvPr/>
                </p:nvCxnSpPr>
                <p:spPr bwMode="auto">
                  <a:xfrm rot="5400000" flipH="1" flipV="1">
                    <a:off x="4044569" y="3163679"/>
                    <a:ext cx="228600" cy="3175"/>
                  </a:xfrm>
                  <a:prstGeom prst="straightConnector1">
                    <a:avLst/>
                  </a:prstGeom>
                  <a:ln>
                    <a:headEnd type="none" w="sm" len="sm"/>
                    <a:tailEnd type="arrow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4" name="Grupo 23">
                <a:extLst>
                  <a:ext uri="{FF2B5EF4-FFF2-40B4-BE49-F238E27FC236}">
                    <a16:creationId xmlns:a16="http://schemas.microsoft.com/office/drawing/2014/main" id="{7886E76A-8687-460A-9AAD-FFCA74AB3679}"/>
                  </a:ext>
                </a:extLst>
              </p:cNvPr>
              <p:cNvGrpSpPr/>
              <p:nvPr/>
            </p:nvGrpSpPr>
            <p:grpSpPr>
              <a:xfrm>
                <a:off x="2230403" y="1582565"/>
                <a:ext cx="7999670" cy="790150"/>
                <a:chOff x="2230403" y="1582565"/>
                <a:chExt cx="7999670" cy="790150"/>
              </a:xfrm>
            </p:grpSpPr>
            <p:grpSp>
              <p:nvGrpSpPr>
                <p:cNvPr id="25" name="Group 3">
                  <a:extLst>
                    <a:ext uri="{FF2B5EF4-FFF2-40B4-BE49-F238E27FC236}">
                      <a16:creationId xmlns:a16="http://schemas.microsoft.com/office/drawing/2014/main" id="{23D11607-B27D-46B7-960F-472C9391B967}"/>
                    </a:ext>
                  </a:extLst>
                </p:cNvPr>
                <p:cNvGrpSpPr/>
                <p:nvPr/>
              </p:nvGrpSpPr>
              <p:grpSpPr>
                <a:xfrm>
                  <a:off x="2950483" y="1585836"/>
                  <a:ext cx="6048375" cy="765014"/>
                  <a:chOff x="1259632" y="1517651"/>
                  <a:chExt cx="6048375" cy="765014"/>
                </a:xfrm>
              </p:grpSpPr>
              <p:pic>
                <p:nvPicPr>
                  <p:cNvPr id="27" name="Picture 2">
                    <a:extLst>
                      <a:ext uri="{FF2B5EF4-FFF2-40B4-BE49-F238E27FC236}">
                        <a16:creationId xmlns:a16="http://schemas.microsoft.com/office/drawing/2014/main" id="{3950806E-6AA9-4E4F-A03C-CB695BF5958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259632" y="1558150"/>
                    <a:ext cx="6048375" cy="7245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B8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" name="Picture 2">
                    <a:extLst>
                      <a:ext uri="{FF2B5EF4-FFF2-40B4-BE49-F238E27FC236}">
                        <a16:creationId xmlns:a16="http://schemas.microsoft.com/office/drawing/2014/main" id="{9E4B0AA7-9084-457B-8262-B8AC6C93C6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4996805" y="1517651"/>
                    <a:ext cx="295275" cy="238125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25">
                    <a:extLst>
                      <a:ext uri="{FF2B5EF4-FFF2-40B4-BE49-F238E27FC236}">
                        <a16:creationId xmlns:a16="http://schemas.microsoft.com/office/drawing/2014/main" id="{0C988762-F986-4827-BCF1-0CD35C82F55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4811854" y="1891992"/>
                    <a:ext cx="295275" cy="23812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6" name="Rectangle 14">
                  <a:extLst>
                    <a:ext uri="{FF2B5EF4-FFF2-40B4-BE49-F238E27FC236}">
                      <a16:creationId xmlns:a16="http://schemas.microsoft.com/office/drawing/2014/main" id="{1D005EB9-4654-4E29-8325-150E66E4C1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403" y="1582565"/>
                  <a:ext cx="7999670" cy="790150"/>
                </a:xfrm>
                <a:prstGeom prst="rect">
                  <a:avLst/>
                </a:prstGeom>
                <a:noFill/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fr-FR">
                    <a:latin typeface="Regular Aimsun Medium" panose="02000603040000020003" pitchFamily="50" charset="0"/>
                  </a:endParaRPr>
                </a:p>
              </p:txBody>
            </p:sp>
          </p:grp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297E2A0A-162A-45E1-90FA-1AC202891978}"/>
                </a:ext>
              </a:extLst>
            </p:cNvPr>
            <p:cNvGrpSpPr/>
            <p:nvPr/>
          </p:nvGrpSpPr>
          <p:grpSpPr>
            <a:xfrm>
              <a:off x="2260057" y="4626996"/>
              <a:ext cx="7458441" cy="1527495"/>
              <a:chOff x="2394295" y="4645196"/>
              <a:chExt cx="7458441" cy="1527495"/>
            </a:xfrm>
          </p:grpSpPr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id="{C876419C-EEA3-4C14-9705-A866769184C3}"/>
                  </a:ext>
                </a:extLst>
              </p:cNvPr>
              <p:cNvGrpSpPr/>
              <p:nvPr/>
            </p:nvGrpSpPr>
            <p:grpSpPr>
              <a:xfrm>
                <a:off x="2402412" y="5803359"/>
                <a:ext cx="7443305" cy="369332"/>
                <a:chOff x="2402412" y="5803359"/>
                <a:chExt cx="7443305" cy="369332"/>
              </a:xfrm>
            </p:grpSpPr>
            <p:sp>
              <p:nvSpPr>
                <p:cNvPr id="18" name="Rectangle 31">
                  <a:extLst>
                    <a:ext uri="{FF2B5EF4-FFF2-40B4-BE49-F238E27FC236}">
                      <a16:creationId xmlns:a16="http://schemas.microsoft.com/office/drawing/2014/main" id="{1D684277-5A37-42FD-AA00-D19BEA480CBD}"/>
                    </a:ext>
                  </a:extLst>
                </p:cNvPr>
                <p:cNvSpPr/>
                <p:nvPr/>
              </p:nvSpPr>
              <p:spPr>
                <a:xfrm>
                  <a:off x="2402412" y="5828955"/>
                  <a:ext cx="7443305" cy="32553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13500000" scaled="1"/>
                  <a:tileRect/>
                </a:gradFill>
                <a:ln>
                  <a:solidFill>
                    <a:srgbClr val="FFC40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>
                    <a:latin typeface="Regular Aimsun Medium" panose="02000603040000020003" pitchFamily="50" charset="0"/>
                  </a:endParaRPr>
                </a:p>
              </p:txBody>
            </p:sp>
            <p:sp>
              <p:nvSpPr>
                <p:cNvPr id="19" name="TextBox 23">
                  <a:extLst>
                    <a:ext uri="{FF2B5EF4-FFF2-40B4-BE49-F238E27FC236}">
                      <a16:creationId xmlns:a16="http://schemas.microsoft.com/office/drawing/2014/main" id="{CBA86572-3998-4547-AA99-474A01AECB9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876810" y="5803359"/>
                  <a:ext cx="60240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Conv.</a:t>
                  </a:r>
                </a:p>
              </p:txBody>
            </p:sp>
            <p:pic>
              <p:nvPicPr>
                <p:cNvPr id="20" name="Imagen 19">
                  <a:extLst>
                    <a:ext uri="{FF2B5EF4-FFF2-40B4-BE49-F238E27FC236}">
                      <a16:creationId xmlns:a16="http://schemas.microsoft.com/office/drawing/2014/main" id="{05238FB4-7D2C-4B5B-B7BB-1A24F3F3B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958595" y="5866800"/>
                  <a:ext cx="2600325" cy="228600"/>
                </a:xfrm>
                <a:prstGeom prst="rect">
                  <a:avLst/>
                </a:prstGeom>
              </p:spPr>
            </p:pic>
          </p:grpSp>
          <p:grpSp>
            <p:nvGrpSpPr>
              <p:cNvPr id="10" name="Grupo 9">
                <a:extLst>
                  <a:ext uri="{FF2B5EF4-FFF2-40B4-BE49-F238E27FC236}">
                    <a16:creationId xmlns:a16="http://schemas.microsoft.com/office/drawing/2014/main" id="{72EE83FA-C157-4B6D-9252-A5677AA70244}"/>
                  </a:ext>
                </a:extLst>
              </p:cNvPr>
              <p:cNvGrpSpPr/>
              <p:nvPr/>
            </p:nvGrpSpPr>
            <p:grpSpPr>
              <a:xfrm>
                <a:off x="2394295" y="5237640"/>
                <a:ext cx="7443304" cy="538264"/>
                <a:chOff x="2394295" y="5237640"/>
                <a:chExt cx="7443304" cy="538264"/>
              </a:xfrm>
            </p:grpSpPr>
            <p:sp>
              <p:nvSpPr>
                <p:cNvPr id="15" name="Rectangle 31">
                  <a:extLst>
                    <a:ext uri="{FF2B5EF4-FFF2-40B4-BE49-F238E27FC236}">
                      <a16:creationId xmlns:a16="http://schemas.microsoft.com/office/drawing/2014/main" id="{572E5769-D0D1-404A-8EC3-089B84780795}"/>
                    </a:ext>
                  </a:extLst>
                </p:cNvPr>
                <p:cNvSpPr/>
                <p:nvPr/>
              </p:nvSpPr>
              <p:spPr>
                <a:xfrm>
                  <a:off x="2394295" y="5237640"/>
                  <a:ext cx="7443304" cy="538264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13500000" scaled="1"/>
                  <a:tileRect/>
                </a:gradFill>
                <a:ln>
                  <a:solidFill>
                    <a:srgbClr val="FFC40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>
                    <a:latin typeface="Regular Aimsun Medium" panose="02000603040000020003" pitchFamily="50" charset="0"/>
                  </a:endParaRPr>
                </a:p>
              </p:txBody>
            </p:sp>
            <p:sp>
              <p:nvSpPr>
                <p:cNvPr id="16" name="TextBox 23">
                  <a:extLst>
                    <a:ext uri="{FF2B5EF4-FFF2-40B4-BE49-F238E27FC236}">
                      <a16:creationId xmlns:a16="http://schemas.microsoft.com/office/drawing/2014/main" id="{90B10814-7D00-4D88-B6AF-C3ECF6D5E5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746310" y="5297052"/>
                  <a:ext cx="910827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Seção</a:t>
                  </a:r>
                </a:p>
              </p:txBody>
            </p:sp>
            <p:pic>
              <p:nvPicPr>
                <p:cNvPr id="17" name="Imagen 16">
                  <a:extLst>
                    <a:ext uri="{FF2B5EF4-FFF2-40B4-BE49-F238E27FC236}">
                      <a16:creationId xmlns:a16="http://schemas.microsoft.com/office/drawing/2014/main" id="{9B9F4999-04CF-47CB-BA4A-ED7C65F442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661359" y="5294745"/>
                  <a:ext cx="6045201" cy="388447"/>
                </a:xfrm>
                <a:prstGeom prst="rect">
                  <a:avLst/>
                </a:prstGeom>
              </p:spPr>
            </p:pic>
          </p:grpSp>
          <p:grpSp>
            <p:nvGrpSpPr>
              <p:cNvPr id="11" name="Grupo 10">
                <a:extLst>
                  <a:ext uri="{FF2B5EF4-FFF2-40B4-BE49-F238E27FC236}">
                    <a16:creationId xmlns:a16="http://schemas.microsoft.com/office/drawing/2014/main" id="{8FF895D2-8C58-44A5-9488-BC54E8ECA80C}"/>
                  </a:ext>
                </a:extLst>
              </p:cNvPr>
              <p:cNvGrpSpPr/>
              <p:nvPr/>
            </p:nvGrpSpPr>
            <p:grpSpPr>
              <a:xfrm>
                <a:off x="2394296" y="4645196"/>
                <a:ext cx="7458440" cy="526113"/>
                <a:chOff x="2394296" y="4645196"/>
                <a:chExt cx="7458440" cy="526113"/>
              </a:xfrm>
            </p:grpSpPr>
            <p:sp>
              <p:nvSpPr>
                <p:cNvPr id="12" name="Rectangle 7">
                  <a:extLst>
                    <a:ext uri="{FF2B5EF4-FFF2-40B4-BE49-F238E27FC236}">
                      <a16:creationId xmlns:a16="http://schemas.microsoft.com/office/drawing/2014/main" id="{F5835073-98F2-4B88-A9B5-67DD98AC457C}"/>
                    </a:ext>
                  </a:extLst>
                </p:cNvPr>
                <p:cNvSpPr/>
                <p:nvPr/>
              </p:nvSpPr>
              <p:spPr>
                <a:xfrm>
                  <a:off x="2394296" y="4645196"/>
                  <a:ext cx="7443303" cy="526113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13500000" scaled="1"/>
                  <a:tileRect/>
                </a:gradFill>
                <a:ln>
                  <a:solidFill>
                    <a:srgbClr val="FFC40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 dirty="0">
                    <a:latin typeface="Regular Aimsun Medium" panose="02000603040000020003" pitchFamily="50" charset="0"/>
                  </a:endParaRPr>
                </a:p>
              </p:txBody>
            </p:sp>
            <p:sp>
              <p:nvSpPr>
                <p:cNvPr id="13" name="TextBox 21">
                  <a:extLst>
                    <a:ext uri="{FF2B5EF4-FFF2-40B4-BE49-F238E27FC236}">
                      <a16:creationId xmlns:a16="http://schemas.microsoft.com/office/drawing/2014/main" id="{D4C6A960-46C9-4946-9A20-8695CE87F5F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539556" y="4716474"/>
                  <a:ext cx="131318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Experim.</a:t>
                  </a:r>
                </a:p>
              </p:txBody>
            </p:sp>
            <p:pic>
              <p:nvPicPr>
                <p:cNvPr id="14" name="Imagen 13">
                  <a:extLst>
                    <a:ext uri="{FF2B5EF4-FFF2-40B4-BE49-F238E27FC236}">
                      <a16:creationId xmlns:a16="http://schemas.microsoft.com/office/drawing/2014/main" id="{E59492C8-3F3E-4DB6-9981-3DD53500C4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43175" y="4842504"/>
                  <a:ext cx="5977513" cy="149778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7431075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Função de custo dinâmico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62944B51-3C29-4B95-BC30-2C541D0CA5D8}"/>
              </a:ext>
            </a:extLst>
          </p:cNvPr>
          <p:cNvGrpSpPr/>
          <p:nvPr/>
        </p:nvGrpSpPr>
        <p:grpSpPr>
          <a:xfrm>
            <a:off x="2096165" y="1630891"/>
            <a:ext cx="7999670" cy="4577702"/>
            <a:chOff x="2202701" y="1587326"/>
            <a:chExt cx="7999670" cy="4577702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29A97DE-4ADC-4DDB-869D-A54395463141}"/>
                </a:ext>
              </a:extLst>
            </p:cNvPr>
            <p:cNvGrpSpPr/>
            <p:nvPr/>
          </p:nvGrpSpPr>
          <p:grpSpPr>
            <a:xfrm>
              <a:off x="2202701" y="1587326"/>
              <a:ext cx="7999670" cy="2808890"/>
              <a:chOff x="2202701" y="1587326"/>
              <a:chExt cx="7999670" cy="2808890"/>
            </a:xfrm>
          </p:grpSpPr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60045793-CE49-4DA2-B1B4-CF862B5A5803}"/>
                  </a:ext>
                </a:extLst>
              </p:cNvPr>
              <p:cNvGrpSpPr/>
              <p:nvPr/>
            </p:nvGrpSpPr>
            <p:grpSpPr>
              <a:xfrm>
                <a:off x="3216974" y="2386168"/>
                <a:ext cx="1417376" cy="2010048"/>
                <a:chOff x="3216974" y="2386168"/>
                <a:chExt cx="1417376" cy="2010048"/>
              </a:xfrm>
            </p:grpSpPr>
            <p:sp>
              <p:nvSpPr>
                <p:cNvPr id="36" name="Down Arrow 51">
                  <a:extLst>
                    <a:ext uri="{FF2B5EF4-FFF2-40B4-BE49-F238E27FC236}">
                      <a16:creationId xmlns:a16="http://schemas.microsoft.com/office/drawing/2014/main" id="{EA1258BB-63DB-402A-8534-CF97DE12C9F7}"/>
                    </a:ext>
                  </a:extLst>
                </p:cNvPr>
                <p:cNvSpPr/>
                <p:nvPr/>
              </p:nvSpPr>
              <p:spPr bwMode="auto">
                <a:xfrm>
                  <a:off x="3622848" y="2386168"/>
                  <a:ext cx="590550" cy="45720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GB">
                    <a:solidFill>
                      <a:schemeClr val="tx1"/>
                    </a:solidFill>
                    <a:latin typeface="Times New Roman" pitchFamily="18" charset="0"/>
                  </a:endParaRPr>
                </a:p>
              </p:txBody>
            </p:sp>
            <p:grpSp>
              <p:nvGrpSpPr>
                <p:cNvPr id="37" name="Grupo 36">
                  <a:extLst>
                    <a:ext uri="{FF2B5EF4-FFF2-40B4-BE49-F238E27FC236}">
                      <a16:creationId xmlns:a16="http://schemas.microsoft.com/office/drawing/2014/main" id="{B3B33669-2CE9-4091-B684-B0BF3EB8A2BD}"/>
                    </a:ext>
                  </a:extLst>
                </p:cNvPr>
                <p:cNvGrpSpPr/>
                <p:nvPr/>
              </p:nvGrpSpPr>
              <p:grpSpPr>
                <a:xfrm>
                  <a:off x="3626494" y="2843368"/>
                  <a:ext cx="609600" cy="600075"/>
                  <a:chOff x="3626494" y="2843368"/>
                  <a:chExt cx="609600" cy="600075"/>
                </a:xfrm>
              </p:grpSpPr>
              <p:sp>
                <p:nvSpPr>
                  <p:cNvPr id="39" name="Oval 38">
                    <a:extLst>
                      <a:ext uri="{FF2B5EF4-FFF2-40B4-BE49-F238E27FC236}">
                        <a16:creationId xmlns:a16="http://schemas.microsoft.com/office/drawing/2014/main" id="{468249BF-3C69-4966-82FE-23544FF6B23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626494" y="2843368"/>
                    <a:ext cx="609600" cy="600075"/>
                  </a:xfrm>
                  <a:prstGeom prst="ellipse">
                    <a:avLst/>
                  </a:prstGeom>
                  <a:gradFill>
                    <a:gsLst>
                      <a:gs pos="0">
                        <a:srgbClr val="5E9EFF"/>
                      </a:gs>
                      <a:gs pos="39999">
                        <a:srgbClr val="85C2FF"/>
                      </a:gs>
                      <a:gs pos="70000">
                        <a:srgbClr val="C4D6EB"/>
                      </a:gs>
                      <a:gs pos="100000">
                        <a:srgbClr val="FFEBFA"/>
                      </a:gs>
                    </a:gsLst>
                    <a:lin ang="16200000" scaled="0"/>
                  </a:gradFill>
                  <a:ln>
                    <a:solidFill>
                      <a:schemeClr val="accent1"/>
                    </a:solidFill>
                    <a:headEnd type="none" w="sm" len="sm"/>
                    <a:tailEnd type="none" w="sm" len="sm"/>
                  </a:ln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pPr>
                      <a:defRPr/>
                    </a:pPr>
                    <a:endParaRPr lang="fr-FR">
                      <a:solidFill>
                        <a:schemeClr val="tx1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cxnSp>
                <p:nvCxnSpPr>
                  <p:cNvPr id="40" name="Straight Arrow Connector 53">
                    <a:extLst>
                      <a:ext uri="{FF2B5EF4-FFF2-40B4-BE49-F238E27FC236}">
                        <a16:creationId xmlns:a16="http://schemas.microsoft.com/office/drawing/2014/main" id="{3073CC39-2D27-423C-81DA-457E0BB39D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V="1">
                    <a:off x="3940200" y="2967780"/>
                    <a:ext cx="226114" cy="225006"/>
                  </a:xfrm>
                  <a:prstGeom prst="straightConnector1">
                    <a:avLst/>
                  </a:prstGeom>
                  <a:ln>
                    <a:headEnd type="none" w="sm" len="sm"/>
                    <a:tailEnd type="arrow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Arrow Connector 54">
                    <a:extLst>
                      <a:ext uri="{FF2B5EF4-FFF2-40B4-BE49-F238E27FC236}">
                        <a16:creationId xmlns:a16="http://schemas.microsoft.com/office/drawing/2014/main" id="{2389494E-A51B-4A30-A23A-7480CE460BB6}"/>
                      </a:ext>
                    </a:extLst>
                  </p:cNvPr>
                  <p:cNvCxnSpPr/>
                  <p:nvPr/>
                </p:nvCxnSpPr>
                <p:spPr bwMode="auto">
                  <a:xfrm rot="5400000" flipH="1" flipV="1">
                    <a:off x="3821287" y="3078910"/>
                    <a:ext cx="228600" cy="3175"/>
                  </a:xfrm>
                  <a:prstGeom prst="straightConnector1">
                    <a:avLst/>
                  </a:prstGeom>
                  <a:ln>
                    <a:headEnd type="none" w="sm" len="sm"/>
                    <a:tailEnd type="arrow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8" name="TextBox 43">
                  <a:extLst>
                    <a:ext uri="{FF2B5EF4-FFF2-40B4-BE49-F238E27FC236}">
                      <a16:creationId xmlns:a16="http://schemas.microsoft.com/office/drawing/2014/main" id="{B535B668-42A7-428B-8E2C-3F118BC5EED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216974" y="3472886"/>
                  <a:ext cx="1417376" cy="923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Tempo de viagem </a:t>
                  </a:r>
                  <a:b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</a:br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observado</a:t>
                  </a:r>
                  <a:b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</a:br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 (Variável)</a:t>
                  </a:r>
                </a:p>
              </p:txBody>
            </p:sp>
          </p:grpSp>
          <p:grpSp>
            <p:nvGrpSpPr>
              <p:cNvPr id="22" name="Grupo 21">
                <a:extLst>
                  <a:ext uri="{FF2B5EF4-FFF2-40B4-BE49-F238E27FC236}">
                    <a16:creationId xmlns:a16="http://schemas.microsoft.com/office/drawing/2014/main" id="{13061100-C779-454E-B266-A54B78B02A39}"/>
                  </a:ext>
                </a:extLst>
              </p:cNvPr>
              <p:cNvGrpSpPr/>
              <p:nvPr/>
            </p:nvGrpSpPr>
            <p:grpSpPr>
              <a:xfrm>
                <a:off x="7450607" y="2375811"/>
                <a:ext cx="1950790" cy="1743406"/>
                <a:chOff x="7450607" y="2375811"/>
                <a:chExt cx="1950790" cy="1743406"/>
              </a:xfrm>
            </p:grpSpPr>
            <p:sp>
              <p:nvSpPr>
                <p:cNvPr id="33" name="Down Arrow 48">
                  <a:extLst>
                    <a:ext uri="{FF2B5EF4-FFF2-40B4-BE49-F238E27FC236}">
                      <a16:creationId xmlns:a16="http://schemas.microsoft.com/office/drawing/2014/main" id="{9717F354-D7C4-4B85-B9B1-CFC52FDCE0F3}"/>
                    </a:ext>
                  </a:extLst>
                </p:cNvPr>
                <p:cNvSpPr/>
                <p:nvPr/>
              </p:nvSpPr>
              <p:spPr bwMode="auto">
                <a:xfrm>
                  <a:off x="8045226" y="2375811"/>
                  <a:ext cx="590550" cy="45720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GB">
                    <a:solidFill>
                      <a:schemeClr val="tx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4" name="Smiley Face 55">
                  <a:extLst>
                    <a:ext uri="{FF2B5EF4-FFF2-40B4-BE49-F238E27FC236}">
                      <a16:creationId xmlns:a16="http://schemas.microsoft.com/office/drawing/2014/main" id="{5D15F8AB-0AED-4D0F-8043-484F3F221158}"/>
                    </a:ext>
                  </a:extLst>
                </p:cNvPr>
                <p:cNvSpPr/>
                <p:nvPr/>
              </p:nvSpPr>
              <p:spPr bwMode="auto">
                <a:xfrm>
                  <a:off x="8026176" y="2856823"/>
                  <a:ext cx="609600" cy="552450"/>
                </a:xfrm>
                <a:prstGeom prst="smileyFace">
                  <a:avLst/>
                </a:prstGeom>
                <a:ln>
                  <a:headEnd type="none" w="sm" len="sm"/>
                  <a:tailEnd type="none" w="sm" len="sm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GB">
                    <a:solidFill>
                      <a:schemeClr val="tx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5C31105F-0D68-4863-A7FE-2FA8ECAA25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450607" y="3472886"/>
                  <a:ext cx="195079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Custo definido pelo usuário</a:t>
                  </a:r>
                </a:p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(Constante)</a:t>
                  </a:r>
                </a:p>
              </p:txBody>
            </p:sp>
          </p:grpSp>
          <p:grpSp>
            <p:nvGrpSpPr>
              <p:cNvPr id="23" name="Grupo 22">
                <a:extLst>
                  <a:ext uri="{FF2B5EF4-FFF2-40B4-BE49-F238E27FC236}">
                    <a16:creationId xmlns:a16="http://schemas.microsoft.com/office/drawing/2014/main" id="{BA985F10-1292-4079-95E9-08F87F181170}"/>
                  </a:ext>
                </a:extLst>
              </p:cNvPr>
              <p:cNvGrpSpPr/>
              <p:nvPr/>
            </p:nvGrpSpPr>
            <p:grpSpPr>
              <a:xfrm>
                <a:off x="5433010" y="2378986"/>
                <a:ext cx="1546193" cy="1740231"/>
                <a:chOff x="5433010" y="2378986"/>
                <a:chExt cx="1546193" cy="1740231"/>
              </a:xfrm>
            </p:grpSpPr>
            <p:sp>
              <p:nvSpPr>
                <p:cNvPr id="30" name="Down Arrow 50">
                  <a:extLst>
                    <a:ext uri="{FF2B5EF4-FFF2-40B4-BE49-F238E27FC236}">
                      <a16:creationId xmlns:a16="http://schemas.microsoft.com/office/drawing/2014/main" id="{FB273DFB-58D6-4893-B92B-6358F4E9D69C}"/>
                    </a:ext>
                  </a:extLst>
                </p:cNvPr>
                <p:cNvSpPr/>
                <p:nvPr/>
              </p:nvSpPr>
              <p:spPr bwMode="auto">
                <a:xfrm>
                  <a:off x="5907261" y="2378986"/>
                  <a:ext cx="590550" cy="45720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GB">
                    <a:solidFill>
                      <a:schemeClr val="tx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1" name="TextBox 33">
                  <a:extLst>
                    <a:ext uri="{FF2B5EF4-FFF2-40B4-BE49-F238E27FC236}">
                      <a16:creationId xmlns:a16="http://schemas.microsoft.com/office/drawing/2014/main" id="{A813A94D-1E2F-4B8E-A020-2206A6BC3FC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33010" y="3472886"/>
                  <a:ext cx="1546193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Atratividade</a:t>
                  </a:r>
                </a:p>
                <a:p>
                  <a:pPr algn="ctr"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(Variável)</a:t>
                  </a:r>
                </a:p>
              </p:txBody>
            </p:sp>
            <p:sp>
              <p:nvSpPr>
                <p:cNvPr id="32" name="Cube 42">
                  <a:extLst>
                    <a:ext uri="{FF2B5EF4-FFF2-40B4-BE49-F238E27FC236}">
                      <a16:creationId xmlns:a16="http://schemas.microsoft.com/office/drawing/2014/main" id="{97F52844-A60F-4B22-877F-19BB581A48FF}"/>
                    </a:ext>
                  </a:extLst>
                </p:cNvPr>
                <p:cNvSpPr/>
                <p:nvPr/>
              </p:nvSpPr>
              <p:spPr bwMode="auto">
                <a:xfrm>
                  <a:off x="5885829" y="2878610"/>
                  <a:ext cx="590550" cy="495300"/>
                </a:xfrm>
                <a:prstGeom prst="cube">
                  <a:avLst/>
                </a:prstGeom>
                <a:gradFill>
                  <a:gsLst>
                    <a:gs pos="0">
                      <a:srgbClr val="5E9EFF"/>
                    </a:gs>
                    <a:gs pos="39999">
                      <a:srgbClr val="85C2FF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16200000" scaled="0"/>
                </a:gradFill>
                <a:ln>
                  <a:solidFill>
                    <a:schemeClr val="accent1"/>
                  </a:solidFill>
                  <a:headEnd type="none" w="sm" len="sm"/>
                  <a:tailEnd type="none" w="sm" len="sm"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fr-FR">
                    <a:solidFill>
                      <a:schemeClr val="tx1"/>
                    </a:solidFill>
                    <a:latin typeface="Trebuchet MS" panose="020B0603020202020204" pitchFamily="34" charset="0"/>
                  </a:endParaRPr>
                </a:p>
              </p:txBody>
            </p:sp>
          </p:grpSp>
          <p:grpSp>
            <p:nvGrpSpPr>
              <p:cNvPr id="24" name="Grupo 23">
                <a:extLst>
                  <a:ext uri="{FF2B5EF4-FFF2-40B4-BE49-F238E27FC236}">
                    <a16:creationId xmlns:a16="http://schemas.microsoft.com/office/drawing/2014/main" id="{B45F5794-184B-44AC-A910-47CED91109A9}"/>
                  </a:ext>
                </a:extLst>
              </p:cNvPr>
              <p:cNvGrpSpPr/>
              <p:nvPr/>
            </p:nvGrpSpPr>
            <p:grpSpPr>
              <a:xfrm>
                <a:off x="2202701" y="1587326"/>
                <a:ext cx="7999670" cy="790150"/>
                <a:chOff x="2202701" y="1587326"/>
                <a:chExt cx="7999670" cy="790150"/>
              </a:xfrm>
            </p:grpSpPr>
            <p:grpSp>
              <p:nvGrpSpPr>
                <p:cNvPr id="25" name="Group 1">
                  <a:extLst>
                    <a:ext uri="{FF2B5EF4-FFF2-40B4-BE49-F238E27FC236}">
                      <a16:creationId xmlns:a16="http://schemas.microsoft.com/office/drawing/2014/main" id="{DE906AFA-AA06-420B-AD1C-F4B94168547E}"/>
                    </a:ext>
                  </a:extLst>
                </p:cNvPr>
                <p:cNvGrpSpPr/>
                <p:nvPr/>
              </p:nvGrpSpPr>
              <p:grpSpPr>
                <a:xfrm>
                  <a:off x="2578818" y="1630891"/>
                  <a:ext cx="6591300" cy="714375"/>
                  <a:chOff x="970508" y="1568451"/>
                  <a:chExt cx="6591300" cy="714375"/>
                </a:xfrm>
              </p:grpSpPr>
              <p:pic>
                <p:nvPicPr>
                  <p:cNvPr id="27" name="Picture 2">
                    <a:extLst>
                      <a:ext uri="{FF2B5EF4-FFF2-40B4-BE49-F238E27FC236}">
                        <a16:creationId xmlns:a16="http://schemas.microsoft.com/office/drawing/2014/main" id="{ABE878B3-54B4-46CE-A788-2A0A01BB231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70508" y="1568451"/>
                    <a:ext cx="6591300" cy="7143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B8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" name="Picture 25">
                    <a:extLst>
                      <a:ext uri="{FF2B5EF4-FFF2-40B4-BE49-F238E27FC236}">
                        <a16:creationId xmlns:a16="http://schemas.microsoft.com/office/drawing/2014/main" id="{6D6322EC-2656-420C-A148-928694BB8CD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174358" y="1597550"/>
                    <a:ext cx="295275" cy="238125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26">
                    <a:extLst>
                      <a:ext uri="{FF2B5EF4-FFF2-40B4-BE49-F238E27FC236}">
                        <a16:creationId xmlns:a16="http://schemas.microsoft.com/office/drawing/2014/main" id="{30AEB38C-AF07-4583-9D99-9064DE0FB4A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4986142" y="1971891"/>
                    <a:ext cx="295275" cy="23812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6" name="Rectangle 14">
                  <a:extLst>
                    <a:ext uri="{FF2B5EF4-FFF2-40B4-BE49-F238E27FC236}">
                      <a16:creationId xmlns:a16="http://schemas.microsoft.com/office/drawing/2014/main" id="{BD210AC1-AB61-4FB6-85CF-6A5FC5B7D2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02701" y="1587326"/>
                  <a:ext cx="7999670" cy="790150"/>
                </a:xfrm>
                <a:prstGeom prst="rect">
                  <a:avLst/>
                </a:prstGeom>
                <a:noFill/>
                <a:ln>
                  <a:solidFill>
                    <a:srgbClr val="FFC401"/>
                  </a:solidFill>
                  <a:headEnd type="none" w="sm" len="sm"/>
                  <a:tailEnd type="none" w="sm" len="sm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fr-FR">
                    <a:latin typeface="Trebuchet MS" panose="020B0603020202020204" pitchFamily="34" charset="0"/>
                  </a:endParaRPr>
                </a:p>
              </p:txBody>
            </p:sp>
          </p:grp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C28DDA93-0427-4AEC-B6F7-135A353B49E8}"/>
                </a:ext>
              </a:extLst>
            </p:cNvPr>
            <p:cNvGrpSpPr/>
            <p:nvPr/>
          </p:nvGrpSpPr>
          <p:grpSpPr>
            <a:xfrm>
              <a:off x="2311754" y="4571560"/>
              <a:ext cx="7449110" cy="1593468"/>
              <a:chOff x="2311754" y="4571560"/>
              <a:chExt cx="7449110" cy="1593468"/>
            </a:xfrm>
          </p:grpSpPr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id="{B030334A-586B-4B14-A62E-F1AB222C26D1}"/>
                  </a:ext>
                </a:extLst>
              </p:cNvPr>
              <p:cNvGrpSpPr/>
              <p:nvPr/>
            </p:nvGrpSpPr>
            <p:grpSpPr>
              <a:xfrm>
                <a:off x="2311754" y="5164004"/>
                <a:ext cx="7443304" cy="538264"/>
                <a:chOff x="2311754" y="5164004"/>
                <a:chExt cx="7443304" cy="538264"/>
              </a:xfrm>
            </p:grpSpPr>
            <p:sp>
              <p:nvSpPr>
                <p:cNvPr id="18" name="Rectangle 31">
                  <a:extLst>
                    <a:ext uri="{FF2B5EF4-FFF2-40B4-BE49-F238E27FC236}">
                      <a16:creationId xmlns:a16="http://schemas.microsoft.com/office/drawing/2014/main" id="{F04F6CD9-11E2-42DE-BD43-1FC5A21343E5}"/>
                    </a:ext>
                  </a:extLst>
                </p:cNvPr>
                <p:cNvSpPr/>
                <p:nvPr/>
              </p:nvSpPr>
              <p:spPr>
                <a:xfrm>
                  <a:off x="2311754" y="5164004"/>
                  <a:ext cx="7443304" cy="538264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13500000" scaled="1"/>
                  <a:tileRect/>
                </a:gradFill>
                <a:ln>
                  <a:solidFill>
                    <a:srgbClr val="FFC40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19" name="TextBox 23">
                  <a:extLst>
                    <a:ext uri="{FF2B5EF4-FFF2-40B4-BE49-F238E27FC236}">
                      <a16:creationId xmlns:a16="http://schemas.microsoft.com/office/drawing/2014/main" id="{5C230740-E965-4415-968A-A372B77F033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663266" y="5239365"/>
                  <a:ext cx="910827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Seção</a:t>
                  </a:r>
                </a:p>
              </p:txBody>
            </p:sp>
            <p:pic>
              <p:nvPicPr>
                <p:cNvPr id="20" name="Imagen 19">
                  <a:extLst>
                    <a:ext uri="{FF2B5EF4-FFF2-40B4-BE49-F238E27FC236}">
                      <a16:creationId xmlns:a16="http://schemas.microsoft.com/office/drawing/2014/main" id="{EB0A86AE-A8C6-40B5-8D91-176F0AF746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429522" y="5241580"/>
                  <a:ext cx="6045201" cy="388447"/>
                </a:xfrm>
                <a:prstGeom prst="rect">
                  <a:avLst/>
                </a:prstGeom>
              </p:spPr>
            </p:pic>
          </p:grpSp>
          <p:grpSp>
            <p:nvGrpSpPr>
              <p:cNvPr id="10" name="Grupo 9">
                <a:extLst>
                  <a:ext uri="{FF2B5EF4-FFF2-40B4-BE49-F238E27FC236}">
                    <a16:creationId xmlns:a16="http://schemas.microsoft.com/office/drawing/2014/main" id="{125E565E-521D-49F1-8803-935FD1614429}"/>
                  </a:ext>
                </a:extLst>
              </p:cNvPr>
              <p:cNvGrpSpPr/>
              <p:nvPr/>
            </p:nvGrpSpPr>
            <p:grpSpPr>
              <a:xfrm>
                <a:off x="2314148" y="5795696"/>
                <a:ext cx="7443305" cy="369332"/>
                <a:chOff x="2314148" y="5795696"/>
                <a:chExt cx="7443305" cy="369332"/>
              </a:xfrm>
            </p:grpSpPr>
            <p:sp>
              <p:nvSpPr>
                <p:cNvPr id="15" name="Rectangle 31">
                  <a:extLst>
                    <a:ext uri="{FF2B5EF4-FFF2-40B4-BE49-F238E27FC236}">
                      <a16:creationId xmlns:a16="http://schemas.microsoft.com/office/drawing/2014/main" id="{3E934C26-9484-4025-94F6-F33108DF13B8}"/>
                    </a:ext>
                  </a:extLst>
                </p:cNvPr>
                <p:cNvSpPr/>
                <p:nvPr/>
              </p:nvSpPr>
              <p:spPr>
                <a:xfrm>
                  <a:off x="2314148" y="5795696"/>
                  <a:ext cx="7443305" cy="32553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13500000" scaled="1"/>
                  <a:tileRect/>
                </a:gradFill>
                <a:ln>
                  <a:solidFill>
                    <a:srgbClr val="FFC40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16" name="TextBox 23">
                  <a:extLst>
                    <a:ext uri="{FF2B5EF4-FFF2-40B4-BE49-F238E27FC236}">
                      <a16:creationId xmlns:a16="http://schemas.microsoft.com/office/drawing/2014/main" id="{300B4A0D-0D2A-4580-A0EE-777019FF6CA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794269" y="5795696"/>
                  <a:ext cx="60240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Conv.</a:t>
                  </a:r>
                </a:p>
              </p:txBody>
            </p:sp>
            <p:pic>
              <p:nvPicPr>
                <p:cNvPr id="17" name="Imagen 16">
                  <a:extLst>
                    <a:ext uri="{FF2B5EF4-FFF2-40B4-BE49-F238E27FC236}">
                      <a16:creationId xmlns:a16="http://schemas.microsoft.com/office/drawing/2014/main" id="{1037EB1C-212C-40A8-BB09-85DFB42426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876054" y="5859137"/>
                  <a:ext cx="2600325" cy="228600"/>
                </a:xfrm>
                <a:prstGeom prst="rect">
                  <a:avLst/>
                </a:prstGeom>
              </p:spPr>
            </p:pic>
          </p:grpSp>
          <p:grpSp>
            <p:nvGrpSpPr>
              <p:cNvPr id="11" name="Grupo 10">
                <a:extLst>
                  <a:ext uri="{FF2B5EF4-FFF2-40B4-BE49-F238E27FC236}">
                    <a16:creationId xmlns:a16="http://schemas.microsoft.com/office/drawing/2014/main" id="{89DFCBEB-256A-4B3B-BEE7-4FBBB1195805}"/>
                  </a:ext>
                </a:extLst>
              </p:cNvPr>
              <p:cNvGrpSpPr/>
              <p:nvPr/>
            </p:nvGrpSpPr>
            <p:grpSpPr>
              <a:xfrm>
                <a:off x="2311755" y="4571560"/>
                <a:ext cx="7449109" cy="526113"/>
                <a:chOff x="2311755" y="4571560"/>
                <a:chExt cx="7449109" cy="526113"/>
              </a:xfrm>
            </p:grpSpPr>
            <p:sp>
              <p:nvSpPr>
                <p:cNvPr id="12" name="Rectangle 7">
                  <a:extLst>
                    <a:ext uri="{FF2B5EF4-FFF2-40B4-BE49-F238E27FC236}">
                      <a16:creationId xmlns:a16="http://schemas.microsoft.com/office/drawing/2014/main" id="{56C340BE-B212-441C-BA26-E45BE117E00B}"/>
                    </a:ext>
                  </a:extLst>
                </p:cNvPr>
                <p:cNvSpPr/>
                <p:nvPr/>
              </p:nvSpPr>
              <p:spPr>
                <a:xfrm>
                  <a:off x="2311755" y="4571560"/>
                  <a:ext cx="7443303" cy="526113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13500000" scaled="1"/>
                  <a:tileRect/>
                </a:gradFill>
                <a:ln>
                  <a:solidFill>
                    <a:srgbClr val="FFC40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13" name="TextBox 21">
                  <a:extLst>
                    <a:ext uri="{FF2B5EF4-FFF2-40B4-BE49-F238E27FC236}">
                      <a16:creationId xmlns:a16="http://schemas.microsoft.com/office/drawing/2014/main" id="{A28BC718-F2C6-48CF-8DC6-98B5476C221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7684" y="4637647"/>
                  <a:ext cx="131318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defRPr sz="2400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  <a:cs typeface="Calibri" pitchFamily="34" charset="0"/>
                    </a:rPr>
                    <a:t>Experim.</a:t>
                  </a:r>
                </a:p>
              </p:txBody>
            </p:sp>
            <p:pic>
              <p:nvPicPr>
                <p:cNvPr id="14" name="Imagen 13">
                  <a:extLst>
                    <a:ext uri="{FF2B5EF4-FFF2-40B4-BE49-F238E27FC236}">
                      <a16:creationId xmlns:a16="http://schemas.microsoft.com/office/drawing/2014/main" id="{CDF73E72-F935-449C-8B4C-BB843A532C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435251" y="4646978"/>
                  <a:ext cx="5984440" cy="378138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3702050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Funções de custo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Representação interna para alocação dinâmica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As funções de custo são avaliadas por arco</a:t>
            </a:r>
          </a:p>
          <a:p>
            <a:endParaRPr lang="en-US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665A541-26E2-4E12-9FA3-60E3A2CF528C}"/>
              </a:ext>
            </a:extLst>
          </p:cNvPr>
          <p:cNvGrpSpPr/>
          <p:nvPr/>
        </p:nvGrpSpPr>
        <p:grpSpPr>
          <a:xfrm>
            <a:off x="1874839" y="2198846"/>
            <a:ext cx="8237536" cy="1774825"/>
            <a:chOff x="406402" y="2263775"/>
            <a:chExt cx="8237536" cy="1774825"/>
          </a:xfrm>
        </p:grpSpPr>
        <p:pic>
          <p:nvPicPr>
            <p:cNvPr id="11" name="Picture 14">
              <a:extLst>
                <a:ext uri="{FF2B5EF4-FFF2-40B4-BE49-F238E27FC236}">
                  <a16:creationId xmlns:a16="http://schemas.microsoft.com/office/drawing/2014/main" id="{4F2BB589-B646-46E9-BB82-54E12D2BAB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1138" y="2374900"/>
              <a:ext cx="3352800" cy="155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12" name="Picture 16" descr="Picture1.png">
              <a:extLst>
                <a:ext uri="{FF2B5EF4-FFF2-40B4-BE49-F238E27FC236}">
                  <a16:creationId xmlns:a16="http://schemas.microsoft.com/office/drawing/2014/main" id="{0BBB3EF2-5F03-40D3-854E-26EF4121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838" y="2263775"/>
              <a:ext cx="3876675" cy="177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9">
              <a:extLst>
                <a:ext uri="{FF2B5EF4-FFF2-40B4-BE49-F238E27FC236}">
                  <a16:creationId xmlns:a16="http://schemas.microsoft.com/office/drawing/2014/main" id="{7F90CA61-E789-45AD-9DC5-84A9D06C38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9863" y="2479675"/>
              <a:ext cx="677237" cy="3693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kumimoji="1" lang="en-US" sz="1800">
                  <a:solidFill>
                    <a:schemeClr val="tx1"/>
                  </a:solidFill>
                  <a:latin typeface="Regular Medium" panose="02000603040000020003" pitchFamily="50" charset="0"/>
                  <a:cs typeface="Calibri" pitchFamily="34" charset="0"/>
                </a:rPr>
                <a:t>Arcos</a:t>
              </a:r>
            </a:p>
          </p:txBody>
        </p:sp>
        <p:sp>
          <p:nvSpPr>
            <p:cNvPr id="14" name="AutoShape 11">
              <a:extLst>
                <a:ext uri="{FF2B5EF4-FFF2-40B4-BE49-F238E27FC236}">
                  <a16:creationId xmlns:a16="http://schemas.microsoft.com/office/drawing/2014/main" id="{30F0425B-F525-497F-90D7-F15AE8C52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5738" y="2566988"/>
              <a:ext cx="938212" cy="193675"/>
            </a:xfrm>
            <a:prstGeom prst="rightArrow">
              <a:avLst>
                <a:gd name="adj1" fmla="val 50000"/>
                <a:gd name="adj2" fmla="val 121107"/>
              </a:avLst>
            </a:prstGeom>
            <a:solidFill>
              <a:srgbClr val="FFC4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+mn-lt"/>
              </a:endParaRPr>
            </a:p>
          </p:txBody>
        </p:sp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34BB3BF8-3E64-4942-9752-7DA2FF58FA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402" y="2479675"/>
              <a:ext cx="1958974" cy="3825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kumimoji="1" lang="en-US" sz="1800" dirty="0">
                  <a:solidFill>
                    <a:schemeClr val="tx1"/>
                  </a:solidFill>
                  <a:latin typeface="Regular Medium" panose="02000603040000020003" pitchFamily="50" charset="0"/>
                  <a:cs typeface="Calibri" pitchFamily="34" charset="0"/>
                </a:rPr>
                <a:t>Seções / Conv.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E7DECEB-CD7B-4EA4-77A9-72089C5C15EE}"/>
              </a:ext>
            </a:extLst>
          </p:cNvPr>
          <p:cNvGrpSpPr/>
          <p:nvPr/>
        </p:nvGrpSpPr>
        <p:grpSpPr>
          <a:xfrm>
            <a:off x="1626581" y="4472067"/>
            <a:ext cx="8220303" cy="1437041"/>
            <a:chOff x="1626581" y="4472067"/>
            <a:chExt cx="8220303" cy="1437041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C6CFAA5-5B32-9522-92B7-DFD3922AD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26581" y="4884439"/>
              <a:ext cx="6652837" cy="693480"/>
            </a:xfrm>
            <a:prstGeom prst="rect">
              <a:avLst/>
            </a:prstGeom>
          </p:spPr>
        </p:pic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81CAABE0-DA44-45D4-B9AD-C5C663B5C75D}"/>
                </a:ext>
              </a:extLst>
            </p:cNvPr>
            <p:cNvGrpSpPr/>
            <p:nvPr/>
          </p:nvGrpSpPr>
          <p:grpSpPr>
            <a:xfrm>
              <a:off x="7156071" y="4472067"/>
              <a:ext cx="2690813" cy="1437041"/>
              <a:chOff x="5953125" y="4581128"/>
              <a:chExt cx="2690813" cy="1437041"/>
            </a:xfrm>
          </p:grpSpPr>
          <p:pic>
            <p:nvPicPr>
              <p:cNvPr id="7" name="Picture 10">
                <a:extLst>
                  <a:ext uri="{FF2B5EF4-FFF2-40B4-BE49-F238E27FC236}">
                    <a16:creationId xmlns:a16="http://schemas.microsoft.com/office/drawing/2014/main" id="{CE19AF70-FA1D-4695-8B5A-BE666595B1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618817" y="4581128"/>
                <a:ext cx="2025121" cy="143704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cxnSp>
            <p:nvCxnSpPr>
              <p:cNvPr id="9" name="Straight Arrow Connector 38">
                <a:extLst>
                  <a:ext uri="{FF2B5EF4-FFF2-40B4-BE49-F238E27FC236}">
                    <a16:creationId xmlns:a16="http://schemas.microsoft.com/office/drawing/2014/main" id="{A0A240F2-2318-48E7-81AD-863D12D85475}"/>
                  </a:ext>
                </a:extLst>
              </p:cNvPr>
              <p:cNvCxnSpPr/>
              <p:nvPr/>
            </p:nvCxnSpPr>
            <p:spPr>
              <a:xfrm flipH="1">
                <a:off x="5953125" y="5416550"/>
                <a:ext cx="1814513" cy="0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067016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Funções de custo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					Custo da rota vermelha = 9</a:t>
            </a:r>
          </a:p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707D1A7B-CD3B-4F03-BB0F-3AF256E37A43}"/>
              </a:ext>
            </a:extLst>
          </p:cNvPr>
          <p:cNvGrpSpPr/>
          <p:nvPr/>
        </p:nvGrpSpPr>
        <p:grpSpPr>
          <a:xfrm>
            <a:off x="1905002" y="1387365"/>
            <a:ext cx="8231187" cy="4806950"/>
            <a:chOff x="1905002" y="1387365"/>
            <a:chExt cx="8231187" cy="4806950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A289E9B6-D095-4B1E-97A9-39AC616C9FE0}"/>
                </a:ext>
              </a:extLst>
            </p:cNvPr>
            <p:cNvGrpSpPr/>
            <p:nvPr/>
          </p:nvGrpSpPr>
          <p:grpSpPr>
            <a:xfrm>
              <a:off x="1905002" y="3782903"/>
              <a:ext cx="4052887" cy="2411412"/>
              <a:chOff x="468313" y="3792116"/>
              <a:chExt cx="4052887" cy="2411412"/>
            </a:xfrm>
          </p:grpSpPr>
          <p:sp>
            <p:nvSpPr>
              <p:cNvPr id="19" name="42 Elipse">
                <a:extLst>
                  <a:ext uri="{FF2B5EF4-FFF2-40B4-BE49-F238E27FC236}">
                    <a16:creationId xmlns:a16="http://schemas.microsoft.com/office/drawing/2014/main" id="{897CA84D-DE92-4D6D-969E-B41868D4F4B5}"/>
                  </a:ext>
                </a:extLst>
              </p:cNvPr>
              <p:cNvSpPr/>
              <p:nvPr/>
            </p:nvSpPr>
            <p:spPr>
              <a:xfrm>
                <a:off x="903288" y="4814466"/>
                <a:ext cx="279400" cy="26828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C</a:t>
                </a:r>
              </a:p>
            </p:txBody>
          </p:sp>
          <p:sp>
            <p:nvSpPr>
              <p:cNvPr id="20" name="43 Elipse">
                <a:extLst>
                  <a:ext uri="{FF2B5EF4-FFF2-40B4-BE49-F238E27FC236}">
                    <a16:creationId xmlns:a16="http://schemas.microsoft.com/office/drawing/2014/main" id="{157730D1-2ACC-4872-8C2E-7D7E29EBDB09}"/>
                  </a:ext>
                </a:extLst>
              </p:cNvPr>
              <p:cNvSpPr/>
              <p:nvPr/>
            </p:nvSpPr>
            <p:spPr>
              <a:xfrm>
                <a:off x="1519238" y="4149303"/>
                <a:ext cx="279400" cy="268288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A</a:t>
                </a:r>
              </a:p>
            </p:txBody>
          </p:sp>
          <p:sp>
            <p:nvSpPr>
              <p:cNvPr id="21" name="44 Elipse">
                <a:extLst>
                  <a:ext uri="{FF2B5EF4-FFF2-40B4-BE49-F238E27FC236}">
                    <a16:creationId xmlns:a16="http://schemas.microsoft.com/office/drawing/2014/main" id="{E47035A2-755C-4ADB-9005-AAF3EED0B282}"/>
                  </a:ext>
                </a:extLst>
              </p:cNvPr>
              <p:cNvSpPr/>
              <p:nvPr/>
            </p:nvSpPr>
            <p:spPr>
              <a:xfrm>
                <a:off x="2582863" y="5935241"/>
                <a:ext cx="280987" cy="26828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D</a:t>
                </a:r>
              </a:p>
            </p:txBody>
          </p:sp>
          <p:sp>
            <p:nvSpPr>
              <p:cNvPr id="22" name="45 Elipse">
                <a:extLst>
                  <a:ext uri="{FF2B5EF4-FFF2-40B4-BE49-F238E27FC236}">
                    <a16:creationId xmlns:a16="http://schemas.microsoft.com/office/drawing/2014/main" id="{BE1ECB6F-E8DD-4BCB-8DF8-4C86E5EC68AC}"/>
                  </a:ext>
                </a:extLst>
              </p:cNvPr>
              <p:cNvSpPr/>
              <p:nvPr/>
            </p:nvSpPr>
            <p:spPr>
              <a:xfrm>
                <a:off x="2551113" y="5127203"/>
                <a:ext cx="279400" cy="26987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B</a:t>
                </a:r>
              </a:p>
            </p:txBody>
          </p:sp>
          <p:pic>
            <p:nvPicPr>
              <p:cNvPr id="23" name="Picture 16" descr="C:\Users\gabri\AppData\Local\Microsoft\Windows\Temporary Internet Files\Content.IE5\0ZN7CN6Y\MCj04348470000[1].png">
                <a:extLst>
                  <a:ext uri="{FF2B5EF4-FFF2-40B4-BE49-F238E27FC236}">
                    <a16:creationId xmlns:a16="http://schemas.microsoft.com/office/drawing/2014/main" id="{EDF0C43A-C803-4F5D-9981-AE2F57A732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5738" y="5019253"/>
                <a:ext cx="525462" cy="769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4" name="53 Conector recto de flecha">
                <a:extLst>
                  <a:ext uri="{FF2B5EF4-FFF2-40B4-BE49-F238E27FC236}">
                    <a16:creationId xmlns:a16="http://schemas.microsoft.com/office/drawing/2014/main" id="{EE2BF602-5BEE-47A7-90C0-367BCFEF0237}"/>
                  </a:ext>
                </a:extLst>
              </p:cNvPr>
              <p:cNvCxnSpPr>
                <a:stCxn id="19" idx="5"/>
                <a:endCxn id="22" idx="2"/>
              </p:cNvCxnSpPr>
              <p:nvPr/>
            </p:nvCxnSpPr>
            <p:spPr>
              <a:xfrm rot="16200000" flipH="1">
                <a:off x="1737519" y="4448547"/>
                <a:ext cx="219075" cy="140811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55 Conector recto de flecha">
                <a:extLst>
                  <a:ext uri="{FF2B5EF4-FFF2-40B4-BE49-F238E27FC236}">
                    <a16:creationId xmlns:a16="http://schemas.microsoft.com/office/drawing/2014/main" id="{F3E98EAE-30F5-4333-846F-1865CA075267}"/>
                  </a:ext>
                </a:extLst>
              </p:cNvPr>
              <p:cNvCxnSpPr>
                <a:stCxn id="19" idx="5"/>
                <a:endCxn id="21" idx="2"/>
              </p:cNvCxnSpPr>
              <p:nvPr/>
            </p:nvCxnSpPr>
            <p:spPr>
              <a:xfrm rot="16200000" flipH="1">
                <a:off x="1350169" y="4835897"/>
                <a:ext cx="1025525" cy="143986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57 Conector recto de flecha">
                <a:extLst>
                  <a:ext uri="{FF2B5EF4-FFF2-40B4-BE49-F238E27FC236}">
                    <a16:creationId xmlns:a16="http://schemas.microsoft.com/office/drawing/2014/main" id="{6F6A7F2B-6072-479A-A0DE-E9D8DCB74BED}"/>
                  </a:ext>
                </a:extLst>
              </p:cNvPr>
              <p:cNvCxnSpPr>
                <a:stCxn id="20" idx="5"/>
                <a:endCxn id="21" idx="1"/>
              </p:cNvCxnSpPr>
              <p:nvPr/>
            </p:nvCxnSpPr>
            <p:spPr>
              <a:xfrm rot="16200000" flipH="1">
                <a:off x="1393032" y="4742234"/>
                <a:ext cx="1595438" cy="86677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59 Conector recto de flecha">
                <a:extLst>
                  <a:ext uri="{FF2B5EF4-FFF2-40B4-BE49-F238E27FC236}">
                    <a16:creationId xmlns:a16="http://schemas.microsoft.com/office/drawing/2014/main" id="{CFD6DEC7-3D18-452D-AF0A-0E17A5D09F28}"/>
                  </a:ext>
                </a:extLst>
              </p:cNvPr>
              <p:cNvCxnSpPr>
                <a:stCxn id="20" idx="5"/>
                <a:endCxn id="22" idx="1"/>
              </p:cNvCxnSpPr>
              <p:nvPr/>
            </p:nvCxnSpPr>
            <p:spPr>
              <a:xfrm rot="16200000" flipH="1">
                <a:off x="1780382" y="4354884"/>
                <a:ext cx="788988" cy="83502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61 Conector recto de flecha">
                <a:extLst>
                  <a:ext uri="{FF2B5EF4-FFF2-40B4-BE49-F238E27FC236}">
                    <a16:creationId xmlns:a16="http://schemas.microsoft.com/office/drawing/2014/main" id="{AF02F0DE-A3FD-433D-B7DE-89D2E4A829C2}"/>
                  </a:ext>
                </a:extLst>
              </p:cNvPr>
              <p:cNvCxnSpPr>
                <a:stCxn id="22" idx="6"/>
              </p:cNvCxnSpPr>
              <p:nvPr/>
            </p:nvCxnSpPr>
            <p:spPr>
              <a:xfrm>
                <a:off x="2830513" y="5262141"/>
                <a:ext cx="1182687" cy="261937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63 Conector recto de flecha">
                <a:extLst>
                  <a:ext uri="{FF2B5EF4-FFF2-40B4-BE49-F238E27FC236}">
                    <a16:creationId xmlns:a16="http://schemas.microsoft.com/office/drawing/2014/main" id="{3F1103B4-6B4E-446D-B55B-9961C1064E90}"/>
                  </a:ext>
                </a:extLst>
              </p:cNvPr>
              <p:cNvCxnSpPr>
                <a:stCxn id="21" idx="6"/>
              </p:cNvCxnSpPr>
              <p:nvPr/>
            </p:nvCxnSpPr>
            <p:spPr>
              <a:xfrm flipV="1">
                <a:off x="2863850" y="5632028"/>
                <a:ext cx="1158875" cy="43656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65 Conector recto de flecha">
                <a:extLst>
                  <a:ext uri="{FF2B5EF4-FFF2-40B4-BE49-F238E27FC236}">
                    <a16:creationId xmlns:a16="http://schemas.microsoft.com/office/drawing/2014/main" id="{04A94204-814A-4D93-98F7-DF0087E29E75}"/>
                  </a:ext>
                </a:extLst>
              </p:cNvPr>
              <p:cNvCxnSpPr/>
              <p:nvPr/>
            </p:nvCxnSpPr>
            <p:spPr>
              <a:xfrm>
                <a:off x="839788" y="4136603"/>
                <a:ext cx="687387" cy="9683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67 Conector recto de flecha">
                <a:extLst>
                  <a:ext uri="{FF2B5EF4-FFF2-40B4-BE49-F238E27FC236}">
                    <a16:creationId xmlns:a16="http://schemas.microsoft.com/office/drawing/2014/main" id="{51FAD939-6539-4776-8C50-005DD57ECC2D}"/>
                  </a:ext>
                </a:extLst>
              </p:cNvPr>
              <p:cNvCxnSpPr>
                <a:endCxn id="19" idx="1"/>
              </p:cNvCxnSpPr>
              <p:nvPr/>
            </p:nvCxnSpPr>
            <p:spPr>
              <a:xfrm rot="16200000" flipH="1">
                <a:off x="522288" y="4431878"/>
                <a:ext cx="717550" cy="1270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2" name="Picture 15" descr="C:\Users\gabri\AppData\Local\Microsoft\Windows\Temporary Internet Files\Content.IE5\G8EHVRGO\MCj04339180000[1].png">
                <a:extLst>
                  <a:ext uri="{FF2B5EF4-FFF2-40B4-BE49-F238E27FC236}">
                    <a16:creationId xmlns:a16="http://schemas.microsoft.com/office/drawing/2014/main" id="{32854A82-81E2-4F88-8919-CF39AE2A5C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8313" y="3792116"/>
                <a:ext cx="554037" cy="555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83 CuadroTexto">
                <a:extLst>
                  <a:ext uri="{FF2B5EF4-FFF2-40B4-BE49-F238E27FC236}">
                    <a16:creationId xmlns:a16="http://schemas.microsoft.com/office/drawing/2014/main" id="{6B017271-FB54-4F38-90E7-16BC14C080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6325" y="3911178"/>
                <a:ext cx="2889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sz="1600">
                    <a:solidFill>
                      <a:schemeClr val="tx1"/>
                    </a:solidFill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34" name="84 CuadroTexto">
                <a:extLst>
                  <a:ext uri="{FF2B5EF4-FFF2-40B4-BE49-F238E27FC236}">
                    <a16:creationId xmlns:a16="http://schemas.microsoft.com/office/drawing/2014/main" id="{F2687E80-C67B-4DED-95B3-34500CA49B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78038" y="4450928"/>
                <a:ext cx="2889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sz="1600">
                    <a:solidFill>
                      <a:schemeClr val="tx1"/>
                    </a:solidFill>
                    <a:latin typeface="Calibri" pitchFamily="34" charset="0"/>
                  </a:rPr>
                  <a:t>4</a:t>
                </a:r>
              </a:p>
            </p:txBody>
          </p:sp>
          <p:sp>
            <p:nvSpPr>
              <p:cNvPr id="35" name="85 CuadroTexto">
                <a:extLst>
                  <a:ext uri="{FF2B5EF4-FFF2-40B4-BE49-F238E27FC236}">
                    <a16:creationId xmlns:a16="http://schemas.microsoft.com/office/drawing/2014/main" id="{C45501A1-F2DE-4948-A252-9F7E35531B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60725" y="5009728"/>
                <a:ext cx="2889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sz="1600">
                    <a:solidFill>
                      <a:schemeClr val="tx1"/>
                    </a:solidFill>
                    <a:latin typeface="Calibri" pitchFamily="34" charset="0"/>
                  </a:rPr>
                  <a:t>3</a:t>
                </a:r>
              </a:p>
            </p:txBody>
          </p: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016F59FD-555E-476E-B482-E0D9AAA68EC4}"/>
                </a:ext>
              </a:extLst>
            </p:cNvPr>
            <p:cNvGrpSpPr/>
            <p:nvPr/>
          </p:nvGrpSpPr>
          <p:grpSpPr>
            <a:xfrm>
              <a:off x="2624139" y="1387365"/>
              <a:ext cx="7512050" cy="3544888"/>
              <a:chOff x="2624139" y="1387365"/>
              <a:chExt cx="7512050" cy="3544888"/>
            </a:xfrm>
          </p:grpSpPr>
          <p:pic>
            <p:nvPicPr>
              <p:cNvPr id="9" name="Picture 22">
                <a:extLst>
                  <a:ext uri="{FF2B5EF4-FFF2-40B4-BE49-F238E27FC236}">
                    <a16:creationId xmlns:a16="http://schemas.microsoft.com/office/drawing/2014/main" id="{135CFC7D-349C-4F03-93DF-904F92894B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6519" y="1387365"/>
                <a:ext cx="5309605" cy="3544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</p:pic>
          <p:pic>
            <p:nvPicPr>
              <p:cNvPr id="10" name="Picture 16" descr="C:\Users\gabri\AppData\Local\Microsoft\Windows\Temporary Internet Files\Content.IE5\0ZN7CN6Y\MCj04348470000[1].png">
                <a:extLst>
                  <a:ext uri="{FF2B5EF4-FFF2-40B4-BE49-F238E27FC236}">
                    <a16:creationId xmlns:a16="http://schemas.microsoft.com/office/drawing/2014/main" id="{3C726B8B-CC1A-49CE-B90E-ACFBC6460D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59029" y="2234386"/>
                <a:ext cx="1177160" cy="17258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17" descr="C:\Users\gabri\AppData\Local\Microsoft\Windows\Temporary Internet Files\Content.IE5\77BFG84G\MCj04403480000[1].png">
                <a:extLst>
                  <a:ext uri="{FF2B5EF4-FFF2-40B4-BE49-F238E27FC236}">
                    <a16:creationId xmlns:a16="http://schemas.microsoft.com/office/drawing/2014/main" id="{9C5550AC-AF07-4DC6-9694-B040C70CDB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73224" y="2794008"/>
                <a:ext cx="620713" cy="366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23">
                <a:extLst>
                  <a:ext uri="{FF2B5EF4-FFF2-40B4-BE49-F238E27FC236}">
                    <a16:creationId xmlns:a16="http://schemas.microsoft.com/office/drawing/2014/main" id="{2439672E-5D4A-4905-B8D7-A22F1ACB88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79043" y="1997723"/>
                <a:ext cx="2027260" cy="9440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</p:pic>
          <p:pic>
            <p:nvPicPr>
              <p:cNvPr id="13" name="Picture 15" descr="C:\Users\gabri\AppData\Local\Microsoft\Windows\Temporary Internet Files\Content.IE5\G8EHVRGO\MCj04339180000[1].png">
                <a:extLst>
                  <a:ext uri="{FF2B5EF4-FFF2-40B4-BE49-F238E27FC236}">
                    <a16:creationId xmlns:a16="http://schemas.microsoft.com/office/drawing/2014/main" id="{1139A4F6-6698-4607-B0A1-F899C32379D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4139" y="2008480"/>
                <a:ext cx="1058840" cy="10589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81 Flecha derecha">
                <a:extLst>
                  <a:ext uri="{FF2B5EF4-FFF2-40B4-BE49-F238E27FC236}">
                    <a16:creationId xmlns:a16="http://schemas.microsoft.com/office/drawing/2014/main" id="{229E3936-CB19-471C-B100-1C859DCF04F7}"/>
                  </a:ext>
                </a:extLst>
              </p:cNvPr>
              <p:cNvSpPr/>
              <p:nvPr/>
            </p:nvSpPr>
            <p:spPr>
              <a:xfrm rot="7455871">
                <a:off x="3846515" y="3352690"/>
                <a:ext cx="1624012" cy="1182687"/>
              </a:xfrm>
              <a:prstGeom prst="rightArrow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_tradnl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87 CuadroTexto">
                <a:extLst>
                  <a:ext uri="{FF2B5EF4-FFF2-40B4-BE49-F238E27FC236}">
                    <a16:creationId xmlns:a16="http://schemas.microsoft.com/office/drawing/2014/main" id="{AC62B507-D878-47A1-BC08-1A2604DCD7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48595" y="1625894"/>
                <a:ext cx="29687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A</a:t>
                </a:r>
              </a:p>
            </p:txBody>
          </p:sp>
          <p:sp>
            <p:nvSpPr>
              <p:cNvPr id="16" name="88 CuadroTexto">
                <a:extLst>
                  <a:ext uri="{FF2B5EF4-FFF2-40B4-BE49-F238E27FC236}">
                    <a16:creationId xmlns:a16="http://schemas.microsoft.com/office/drawing/2014/main" id="{1848328A-82F9-4745-9BDA-76F5510466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32957" y="3122906"/>
                <a:ext cx="28405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B</a:t>
                </a:r>
              </a:p>
            </p:txBody>
          </p:sp>
          <p:sp>
            <p:nvSpPr>
              <p:cNvPr id="17" name="87 CuadroTexto">
                <a:extLst>
                  <a:ext uri="{FF2B5EF4-FFF2-40B4-BE49-F238E27FC236}">
                    <a16:creationId xmlns:a16="http://schemas.microsoft.com/office/drawing/2014/main" id="{2A80FD77-47DA-4D97-8A7B-D655EC55C5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02937" y="3183759"/>
                <a:ext cx="32252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C</a:t>
                </a:r>
              </a:p>
            </p:txBody>
          </p:sp>
          <p:sp>
            <p:nvSpPr>
              <p:cNvPr id="18" name="88 CuadroTexto">
                <a:extLst>
                  <a:ext uri="{FF2B5EF4-FFF2-40B4-BE49-F238E27FC236}">
                    <a16:creationId xmlns:a16="http://schemas.microsoft.com/office/drawing/2014/main" id="{05BBA136-BFD9-428C-BC9C-5D10104E3A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87299" y="4511441"/>
                <a:ext cx="30809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sz="1400" dirty="0">
                    <a:solidFill>
                      <a:srgbClr val="FF0000"/>
                    </a:solidFill>
                    <a:latin typeface="Regular Aimsun Medium" panose="02000603040000020003" pitchFamily="50" charset="0"/>
                  </a:rPr>
                  <a:t>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87670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Funções de custo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Definição personalizada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Criar uma nova função</a:t>
            </a:r>
          </a:p>
          <a:p>
            <a:r>
              <a:rPr lang="en-GB" dirty="0"/>
              <a:t>Selecione o tipo Custo ou Custo por Tipo de Veículo e defina a função</a:t>
            </a:r>
          </a:p>
          <a:p>
            <a:r>
              <a:rPr lang="en-GB" dirty="0"/>
              <a:t>Associá-la aos arcos em que será aplicada (Inicial ou Dinâmica)</a:t>
            </a:r>
          </a:p>
          <a:p>
            <a:endParaRPr lang="en-US" dirty="0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79EADC7-7E43-E715-9B97-34EE8B5F410B}"/>
              </a:ext>
            </a:extLst>
          </p:cNvPr>
          <p:cNvGrpSpPr/>
          <p:nvPr/>
        </p:nvGrpSpPr>
        <p:grpSpPr>
          <a:xfrm>
            <a:off x="1900862" y="2981534"/>
            <a:ext cx="9530339" cy="3310681"/>
            <a:chOff x="1900862" y="2981534"/>
            <a:chExt cx="9530339" cy="3310681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586031AA-AA0F-4E7A-BE57-04AA74A347D0}"/>
                </a:ext>
              </a:extLst>
            </p:cNvPr>
            <p:cNvGrpSpPr/>
            <p:nvPr/>
          </p:nvGrpSpPr>
          <p:grpSpPr>
            <a:xfrm>
              <a:off x="1900862" y="3685040"/>
              <a:ext cx="7940558" cy="2607175"/>
              <a:chOff x="3004952" y="3978152"/>
              <a:chExt cx="7940558" cy="2607175"/>
            </a:xfrm>
          </p:grpSpPr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D292A5EA-4D4D-46A5-850E-3C1E34232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1071" y="5862664"/>
                <a:ext cx="7794439" cy="722663"/>
              </a:xfrm>
              <a:prstGeom prst="rect">
                <a:avLst/>
              </a:prstGeom>
            </p:spPr>
          </p:pic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EA486A47-1F63-4DB2-AFBC-8AE9DB84A2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04952" y="3978152"/>
                <a:ext cx="1835654" cy="722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8" name="Conector recto de flecha 7">
                <a:extLst>
                  <a:ext uri="{FF2B5EF4-FFF2-40B4-BE49-F238E27FC236}">
                    <a16:creationId xmlns:a16="http://schemas.microsoft.com/office/drawing/2014/main" id="{A31E563C-BECA-4DEB-95C8-DEB3E2E8512B}"/>
                  </a:ext>
                </a:extLst>
              </p:cNvPr>
              <p:cNvCxnSpPr>
                <a:cxnSpLocks/>
                <a:stCxn id="7" idx="3"/>
              </p:cNvCxnSpPr>
              <p:nvPr/>
            </p:nvCxnSpPr>
            <p:spPr>
              <a:xfrm>
                <a:off x="4840606" y="4339484"/>
                <a:ext cx="2565084" cy="104156"/>
              </a:xfrm>
              <a:prstGeom prst="straightConnector1">
                <a:avLst/>
              </a:prstGeom>
              <a:ln>
                <a:solidFill>
                  <a:srgbClr val="1F80D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de flecha 8">
                <a:extLst>
                  <a:ext uri="{FF2B5EF4-FFF2-40B4-BE49-F238E27FC236}">
                    <a16:creationId xmlns:a16="http://schemas.microsoft.com/office/drawing/2014/main" id="{39702FEA-7CB6-4F1D-8751-0E8739B132F4}"/>
                  </a:ext>
                </a:extLst>
              </p:cNvPr>
              <p:cNvCxnSpPr>
                <a:cxnSpLocks/>
                <a:stCxn id="15" idx="1"/>
              </p:cNvCxnSpPr>
              <p:nvPr/>
            </p:nvCxnSpPr>
            <p:spPr>
              <a:xfrm flipH="1">
                <a:off x="6541852" y="4700815"/>
                <a:ext cx="601192" cy="1098152"/>
              </a:xfrm>
              <a:prstGeom prst="straightConnector1">
                <a:avLst/>
              </a:prstGeom>
              <a:ln>
                <a:solidFill>
                  <a:srgbClr val="1F80D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ACF06E6A-DF57-3629-816B-1552CA5A1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38954" y="2981534"/>
              <a:ext cx="5392247" cy="2852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45481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79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Cálculo de rotas</a:t>
            </a:r>
          </a:p>
          <a:p>
            <a:pPr lvl="1"/>
            <a:r>
              <a:rPr lang="en-GB" dirty="0"/>
              <a:t>Fornece árvores das K rotas mínimas no início da simulação</a:t>
            </a:r>
          </a:p>
          <a:p>
            <a:pPr lvl="1"/>
            <a:r>
              <a:rPr lang="en-GB" dirty="0"/>
              <a:t>Fornece a árvore de rotas mínimas para cada destino a cada intervalo de escolha de rotas</a:t>
            </a:r>
          </a:p>
          <a:p>
            <a:r>
              <a:rPr lang="en-GB" dirty="0"/>
              <a:t>Seleção de rotas</a:t>
            </a:r>
          </a:p>
          <a:p>
            <a:pPr lvl="1"/>
            <a:r>
              <a:rPr lang="en-GB" dirty="0"/>
              <a:t>Define a distribuição de veículos novos e guiados entre rotas alternativas (probabilidades de escolha discreta)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254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97D5B12-B81B-3BC6-BB61-1BC6A2689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A Fratar disponibiliza de forma independente um servidor WMS (https://wms.fratar.com.br) com capacidade de fornecer imagens georreferenciadas dos seguintes serviços: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Google 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Mapa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Satélite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Híbrido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/>
              <a:t>Tráfego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OpenStreetMap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Bing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Satélite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/>
              <a:t>Tráfego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Here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5773440-9C13-31C8-2FBD-52E4386B7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199" y="457199"/>
            <a:ext cx="8104293" cy="623455"/>
          </a:xfrm>
        </p:spPr>
        <p:txBody>
          <a:bodyPr/>
          <a:lstStyle/>
          <a:p>
            <a:r>
              <a:rPr lang="pt-BR" dirty="0"/>
              <a:t>Servidor WMS disponibilizado pela Fratar</a:t>
            </a:r>
          </a:p>
        </p:txBody>
      </p:sp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id="{312B5803-4D8B-9898-78B5-65A35828509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17" r="117"/>
          <a:stretch/>
        </p:blipFill>
        <p:spPr>
          <a:xfrm>
            <a:off x="4002088" y="1476375"/>
            <a:ext cx="7732712" cy="4616450"/>
          </a:xfrm>
        </p:spPr>
      </p:pic>
    </p:spTree>
    <p:extLst>
      <p:ext uri="{BB962C8B-B14F-4D97-AF65-F5344CB8AC3E}">
        <p14:creationId xmlns:p14="http://schemas.microsoft.com/office/powerpoint/2010/main" val="24624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Cálculo de rotas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K-SPs iniciais</a:t>
            </a:r>
          </a:p>
          <a:p>
            <a:pPr lvl="1"/>
            <a:r>
              <a:rPr lang="en-GB" dirty="0"/>
              <a:t>Número de árvores de rotas no início da simulação</a:t>
            </a:r>
          </a:p>
          <a:p>
            <a:r>
              <a:rPr lang="en-GB" dirty="0"/>
              <a:t>Número máximo de rotas</a:t>
            </a:r>
          </a:p>
          <a:p>
            <a:pPr lvl="1"/>
            <a:r>
              <a:rPr lang="en-GB" dirty="0"/>
              <a:t>Número de rotas a considerar para seleção em cada ciclo (serão usadas as de menor custo entre as armazenadas na memória)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r>
              <a:rPr lang="en-GB" dirty="0"/>
              <a:t>Experimento:</a:t>
            </a:r>
          </a:p>
          <a:p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4A20F11-FD31-492A-B5AC-5B72D5DB2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295" y="3940616"/>
            <a:ext cx="7268578" cy="235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571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Seleção de rotas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Calcular a probabilidade de uso de cada rota alternativa considerada</a:t>
            </a:r>
          </a:p>
          <a:p>
            <a:r>
              <a:rPr lang="en-GB" dirty="0"/>
              <a:t>Modelos de escolha discreta</a:t>
            </a:r>
          </a:p>
          <a:p>
            <a:pPr lvl="1"/>
            <a:r>
              <a:rPr lang="en-GB" dirty="0"/>
              <a:t>Binomial (não recomendado)</a:t>
            </a:r>
          </a:p>
          <a:p>
            <a:pPr lvl="1"/>
            <a:r>
              <a:rPr lang="en-GB" dirty="0"/>
              <a:t>Proporcional</a:t>
            </a:r>
          </a:p>
          <a:p>
            <a:pPr lvl="1"/>
            <a:r>
              <a:rPr lang="en-GB" dirty="0"/>
              <a:t>Logit</a:t>
            </a:r>
          </a:p>
          <a:p>
            <a:pPr lvl="1"/>
            <a:r>
              <a:rPr lang="en-GB" dirty="0"/>
              <a:t>C-Logit</a:t>
            </a:r>
          </a:p>
          <a:p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E80BD44-0C0C-4C0E-9DC1-6BC06F228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355" y="4268788"/>
            <a:ext cx="50101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387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Seleção de rotas - Proporcional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Box 1030">
            <a:extLst>
              <a:ext uri="{FF2B5EF4-FFF2-40B4-BE49-F238E27FC236}">
                <a16:creationId xmlns:a16="http://schemas.microsoft.com/office/drawing/2014/main" id="{ACF0B07C-2530-42A1-BF0D-5CE69EAEC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1543" y="2345064"/>
            <a:ext cx="45531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onde</a:t>
            </a:r>
            <a:r>
              <a:rPr lang="en-US" sz="1800" i="1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 c</a:t>
            </a:r>
            <a:r>
              <a:rPr lang="en-US" sz="1800" i="1" baseline="-250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l</a:t>
            </a:r>
            <a:r>
              <a:rPr lang="en-US" sz="1800" i="1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  </a:t>
            </a:r>
            <a:r>
              <a:rPr lang="en-US" sz="18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é o Custo da Rota da l-</a:t>
            </a:r>
            <a:r>
              <a:rPr lang="en-US" sz="1800" dirty="0" err="1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ésima</a:t>
            </a:r>
            <a:r>
              <a:rPr lang="en-US" sz="18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 alternativa</a:t>
            </a:r>
          </a:p>
        </p:txBody>
      </p:sp>
      <p:graphicFrame>
        <p:nvGraphicFramePr>
          <p:cNvPr id="7" name="Object 1024">
            <a:extLst>
              <a:ext uri="{FF2B5EF4-FFF2-40B4-BE49-F238E27FC236}">
                <a16:creationId xmlns:a16="http://schemas.microsoft.com/office/drawing/2014/main" id="{34A38C2A-AC07-447D-8042-AE98BF3C89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7648" y="1849742"/>
          <a:ext cx="2181225" cy="164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3" imgW="774700" imgH="584200" progId="Equation.3">
                  <p:embed/>
                </p:oleObj>
              </mc:Choice>
              <mc:Fallback>
                <p:oleObj name="Ecuación" r:id="rId3" imgW="774700" imgH="584200" progId="Equation.3">
                  <p:embed/>
                  <p:pic>
                    <p:nvPicPr>
                      <p:cNvPr id="7" name="Object 1024">
                        <a:extLst>
                          <a:ext uri="{FF2B5EF4-FFF2-40B4-BE49-F238E27FC236}">
                            <a16:creationId xmlns:a16="http://schemas.microsoft.com/office/drawing/2014/main" id="{34A38C2A-AC07-447D-8042-AE98BF3C89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648" y="1849742"/>
                        <a:ext cx="2181225" cy="164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4D2D4873-3DBB-4154-90D4-04CBB790375B}"/>
              </a:ext>
            </a:extLst>
          </p:cNvPr>
          <p:cNvGrpSpPr/>
          <p:nvPr/>
        </p:nvGrpSpPr>
        <p:grpSpPr>
          <a:xfrm>
            <a:off x="1600653" y="3842054"/>
            <a:ext cx="2220913" cy="1868548"/>
            <a:chOff x="695325" y="3829050"/>
            <a:chExt cx="2220913" cy="1868548"/>
          </a:xfrm>
        </p:grpSpPr>
        <p:sp>
          <p:nvSpPr>
            <p:cNvPr id="9" name="Freeform 1033">
              <a:extLst>
                <a:ext uri="{FF2B5EF4-FFF2-40B4-BE49-F238E27FC236}">
                  <a16:creationId xmlns:a16="http://schemas.microsoft.com/office/drawing/2014/main" id="{C21A6175-41AD-4486-8493-577912A29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538" y="4445000"/>
              <a:ext cx="1865312" cy="639763"/>
            </a:xfrm>
            <a:custGeom>
              <a:avLst/>
              <a:gdLst>
                <a:gd name="T0" fmla="*/ 0 w 1175"/>
                <a:gd name="T1" fmla="*/ 403 h 403"/>
                <a:gd name="T2" fmla="*/ 481 w 1175"/>
                <a:gd name="T3" fmla="*/ 89 h 403"/>
                <a:gd name="T4" fmla="*/ 822 w 1175"/>
                <a:gd name="T5" fmla="*/ 296 h 403"/>
                <a:gd name="T6" fmla="*/ 1013 w 1175"/>
                <a:gd name="T7" fmla="*/ 179 h 403"/>
                <a:gd name="T8" fmla="*/ 1175 w 1175"/>
                <a:gd name="T9" fmla="*/ 0 h 4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403"/>
                <a:gd name="T17" fmla="*/ 1175 w 1175"/>
                <a:gd name="T18" fmla="*/ 403 h 4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403">
                  <a:moveTo>
                    <a:pt x="0" y="403"/>
                  </a:moveTo>
                  <a:cubicBezTo>
                    <a:pt x="172" y="255"/>
                    <a:pt x="344" y="107"/>
                    <a:pt x="481" y="89"/>
                  </a:cubicBezTo>
                  <a:cubicBezTo>
                    <a:pt x="618" y="71"/>
                    <a:pt x="733" y="281"/>
                    <a:pt x="822" y="296"/>
                  </a:cubicBezTo>
                  <a:cubicBezTo>
                    <a:pt x="911" y="311"/>
                    <a:pt x="954" y="228"/>
                    <a:pt x="1013" y="179"/>
                  </a:cubicBezTo>
                  <a:cubicBezTo>
                    <a:pt x="1072" y="130"/>
                    <a:pt x="1123" y="65"/>
                    <a:pt x="1175" y="0"/>
                  </a:cubicBezTo>
                </a:path>
              </a:pathLst>
            </a:custGeom>
            <a:noFill/>
            <a:ln w="254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0" name="Freeform 1034">
              <a:extLst>
                <a:ext uri="{FF2B5EF4-FFF2-40B4-BE49-F238E27FC236}">
                  <a16:creationId xmlns:a16="http://schemas.microsoft.com/office/drawing/2014/main" id="{B7A0BED3-C372-4EE1-BDB0-3595E7BCF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075" y="4479925"/>
              <a:ext cx="1909763" cy="1201738"/>
            </a:xfrm>
            <a:custGeom>
              <a:avLst/>
              <a:gdLst>
                <a:gd name="T0" fmla="*/ 0 w 1203"/>
                <a:gd name="T1" fmla="*/ 425 h 757"/>
                <a:gd name="T2" fmla="*/ 207 w 1203"/>
                <a:gd name="T3" fmla="*/ 694 h 757"/>
                <a:gd name="T4" fmla="*/ 543 w 1203"/>
                <a:gd name="T5" fmla="*/ 733 h 757"/>
                <a:gd name="T6" fmla="*/ 733 w 1203"/>
                <a:gd name="T7" fmla="*/ 548 h 757"/>
                <a:gd name="T8" fmla="*/ 979 w 1203"/>
                <a:gd name="T9" fmla="*/ 459 h 757"/>
                <a:gd name="T10" fmla="*/ 1203 w 1203"/>
                <a:gd name="T11" fmla="*/ 0 h 7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03"/>
                <a:gd name="T19" fmla="*/ 0 h 757"/>
                <a:gd name="T20" fmla="*/ 1203 w 1203"/>
                <a:gd name="T21" fmla="*/ 757 h 7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03" h="757">
                  <a:moveTo>
                    <a:pt x="0" y="425"/>
                  </a:moveTo>
                  <a:cubicBezTo>
                    <a:pt x="58" y="534"/>
                    <a:pt x="117" y="643"/>
                    <a:pt x="207" y="694"/>
                  </a:cubicBezTo>
                  <a:cubicBezTo>
                    <a:pt x="297" y="745"/>
                    <a:pt x="455" y="757"/>
                    <a:pt x="543" y="733"/>
                  </a:cubicBezTo>
                  <a:cubicBezTo>
                    <a:pt x="631" y="709"/>
                    <a:pt x="660" y="594"/>
                    <a:pt x="733" y="548"/>
                  </a:cubicBezTo>
                  <a:cubicBezTo>
                    <a:pt x="806" y="502"/>
                    <a:pt x="901" y="550"/>
                    <a:pt x="979" y="459"/>
                  </a:cubicBezTo>
                  <a:cubicBezTo>
                    <a:pt x="1057" y="368"/>
                    <a:pt x="1130" y="184"/>
                    <a:pt x="1203" y="0"/>
                  </a:cubicBezTo>
                </a:path>
              </a:pathLst>
            </a:custGeom>
            <a:noFill/>
            <a:ln w="25400" cap="sq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1" name="Freeform 1035">
              <a:extLst>
                <a:ext uri="{FF2B5EF4-FFF2-40B4-BE49-F238E27FC236}">
                  <a16:creationId xmlns:a16="http://schemas.microsoft.com/office/drawing/2014/main" id="{B29A43D4-F488-46E2-A26C-E88B65409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075" y="4162425"/>
              <a:ext cx="1882775" cy="788988"/>
            </a:xfrm>
            <a:custGeom>
              <a:avLst/>
              <a:gdLst>
                <a:gd name="T0" fmla="*/ 0 w 1186"/>
                <a:gd name="T1" fmla="*/ 497 h 497"/>
                <a:gd name="T2" fmla="*/ 185 w 1186"/>
                <a:gd name="T3" fmla="*/ 88 h 497"/>
                <a:gd name="T4" fmla="*/ 682 w 1186"/>
                <a:gd name="T5" fmla="*/ 10 h 497"/>
                <a:gd name="T6" fmla="*/ 1186 w 1186"/>
                <a:gd name="T7" fmla="*/ 150 h 4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6"/>
                <a:gd name="T13" fmla="*/ 0 h 497"/>
                <a:gd name="T14" fmla="*/ 1186 w 1186"/>
                <a:gd name="T15" fmla="*/ 497 h 4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6" h="497">
                  <a:moveTo>
                    <a:pt x="0" y="497"/>
                  </a:moveTo>
                  <a:cubicBezTo>
                    <a:pt x="35" y="333"/>
                    <a:pt x="71" y="169"/>
                    <a:pt x="185" y="88"/>
                  </a:cubicBezTo>
                  <a:cubicBezTo>
                    <a:pt x="299" y="7"/>
                    <a:pt x="515" y="0"/>
                    <a:pt x="682" y="10"/>
                  </a:cubicBezTo>
                  <a:cubicBezTo>
                    <a:pt x="849" y="20"/>
                    <a:pt x="1017" y="85"/>
                    <a:pt x="1186" y="150"/>
                  </a:cubicBezTo>
                </a:path>
              </a:pathLst>
            </a:custGeom>
            <a:noFill/>
            <a:ln w="25400" cap="sq">
              <a:solidFill>
                <a:srgbClr val="008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2" name="Oval 1036">
              <a:extLst>
                <a:ext uri="{FF2B5EF4-FFF2-40B4-BE49-F238E27FC236}">
                  <a16:creationId xmlns:a16="http://schemas.microsoft.com/office/drawing/2014/main" id="{72A10999-1C4E-4AED-9D82-DB91DDAE6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325" y="4968875"/>
              <a:ext cx="265113" cy="266700"/>
            </a:xfrm>
            <a:prstGeom prst="ellipse">
              <a:avLst/>
            </a:prstGeom>
            <a:solidFill>
              <a:srgbClr val="FFFF99"/>
            </a:solid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3" name="Oval 1037">
              <a:extLst>
                <a:ext uri="{FF2B5EF4-FFF2-40B4-BE49-F238E27FC236}">
                  <a16:creationId xmlns:a16="http://schemas.microsoft.com/office/drawing/2014/main" id="{62B25CB4-258D-4BB6-AE76-BC1A598CE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1125" y="4287838"/>
              <a:ext cx="265113" cy="266700"/>
            </a:xfrm>
            <a:prstGeom prst="ellipse">
              <a:avLst/>
            </a:prstGeom>
            <a:solidFill>
              <a:srgbClr val="FFFF99"/>
            </a:solid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4" name="Text Box 1039">
              <a:extLst>
                <a:ext uri="{FF2B5EF4-FFF2-40B4-BE49-F238E27FC236}">
                  <a16:creationId xmlns:a16="http://schemas.microsoft.com/office/drawing/2014/main" id="{2979F607-3A11-4435-B896-B50017BA3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8088" y="3829050"/>
              <a:ext cx="344966" cy="40011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chemeClr val="tx1"/>
                  </a:solidFill>
                  <a:latin typeface="Regular Medium" panose="02000603040000020003" pitchFamily="50" charset="0"/>
                </a:rPr>
                <a:t>A</a:t>
              </a:r>
            </a:p>
          </p:txBody>
        </p:sp>
        <p:sp>
          <p:nvSpPr>
            <p:cNvPr id="15" name="Text Box 1040">
              <a:extLst>
                <a:ext uri="{FF2B5EF4-FFF2-40B4-BE49-F238E27FC236}">
                  <a16:creationId xmlns:a16="http://schemas.microsoft.com/office/drawing/2014/main" id="{189DFDFF-9918-4230-B1DC-A72A14643F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7338" y="4549775"/>
              <a:ext cx="325730" cy="40011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>
                  <a:solidFill>
                    <a:schemeClr val="tx1"/>
                  </a:solidFill>
                  <a:latin typeface="Regular Medium" panose="02000603040000020003" pitchFamily="50" charset="0"/>
                </a:rPr>
                <a:t>B</a:t>
              </a:r>
            </a:p>
          </p:txBody>
        </p:sp>
        <p:sp>
          <p:nvSpPr>
            <p:cNvPr id="16" name="Text Box 1041">
              <a:extLst>
                <a:ext uri="{FF2B5EF4-FFF2-40B4-BE49-F238E27FC236}">
                  <a16:creationId xmlns:a16="http://schemas.microsoft.com/office/drawing/2014/main" id="{2457F389-3160-4130-99AA-998E420BB5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2088" y="5297488"/>
              <a:ext cx="380232" cy="40011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>
                  <a:solidFill>
                    <a:schemeClr val="tx1"/>
                  </a:solidFill>
                  <a:latin typeface="Regular Medium" panose="02000603040000020003" pitchFamily="50" charset="0"/>
                </a:rPr>
                <a:t>C</a:t>
              </a:r>
            </a:p>
          </p:txBody>
        </p:sp>
      </p:grpSp>
      <p:graphicFrame>
        <p:nvGraphicFramePr>
          <p:cNvPr id="17" name="Group 44">
            <a:extLst>
              <a:ext uri="{FF2B5EF4-FFF2-40B4-BE49-F238E27FC236}">
                <a16:creationId xmlns:a16="http://schemas.microsoft.com/office/drawing/2014/main" id="{07242136-F930-4EAD-A42A-8A0C456B7C1A}"/>
              </a:ext>
            </a:extLst>
          </p:cNvPr>
          <p:cNvGraphicFramePr>
            <a:graphicFrameLocks/>
          </p:cNvGraphicFramePr>
          <p:nvPr/>
        </p:nvGraphicFramePr>
        <p:xfrm>
          <a:off x="5483678" y="3709528"/>
          <a:ext cx="5364163" cy="2390775"/>
        </p:xfrm>
        <a:graphic>
          <a:graphicData uri="http://schemas.openxmlformats.org/drawingml/2006/table">
            <a:tbl>
              <a:tblPr/>
              <a:tblGrid>
                <a:gridCol w="86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Rota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Custo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Alocação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  <a:cs typeface="Arial" pitchFamily="34" charset="0"/>
                        </a:rPr>
                        <a:t>α =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Alocação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  <a:cs typeface="Arial" pitchFamily="34" charset="0"/>
                        </a:rPr>
                        <a:t>α =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57.2%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76.2%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28.5%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19%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14.3%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egular Aimsun Medium" panose="02000603040000020003" pitchFamily="50" charset="0"/>
                        </a:rPr>
                        <a:t>4.8%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7370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Seleção de rotas - Logit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O modelo proporcional não considera a escala dos custos das rotas</a:t>
            </a:r>
          </a:p>
          <a:p>
            <a:endParaRPr lang="en-GB" dirty="0"/>
          </a:p>
          <a:p>
            <a:r>
              <a:rPr lang="en-GB" dirty="0"/>
              <a:t>Logit: </a:t>
            </a:r>
          </a:p>
          <a:p>
            <a:pPr marL="914400" lvl="2" indent="0">
              <a:buNone/>
            </a:pPr>
            <a:r>
              <a:rPr lang="en-GB" dirty="0"/>
              <a:t>Rota A: Custo total = 5 minutos = 300 s</a:t>
            </a:r>
          </a:p>
          <a:p>
            <a:pPr marL="914400" lvl="2" indent="0">
              <a:buNone/>
            </a:pPr>
            <a:r>
              <a:rPr lang="en-GB" dirty="0"/>
              <a:t>Rota B: Custo Total = 4 minutos = 240 s</a:t>
            </a:r>
          </a:p>
          <a:p>
            <a:endParaRPr lang="en-US" dirty="0"/>
          </a:p>
        </p:txBody>
      </p:sp>
      <p:grpSp>
        <p:nvGrpSpPr>
          <p:cNvPr id="6" name="Group 42">
            <a:extLst>
              <a:ext uri="{FF2B5EF4-FFF2-40B4-BE49-F238E27FC236}">
                <a16:creationId xmlns:a16="http://schemas.microsoft.com/office/drawing/2014/main" id="{87AA5928-0EB7-4B2B-B019-CD7727578A92}"/>
              </a:ext>
            </a:extLst>
          </p:cNvPr>
          <p:cNvGrpSpPr>
            <a:grpSpLocks/>
          </p:cNvGrpSpPr>
          <p:nvPr/>
        </p:nvGrpSpPr>
        <p:grpSpPr bwMode="auto">
          <a:xfrm>
            <a:off x="2477370" y="4325938"/>
            <a:ext cx="6173787" cy="2151122"/>
            <a:chOff x="1776413" y="4068763"/>
            <a:chExt cx="6173787" cy="2151182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DAC5B43E-02EF-4DBA-B17C-C75DFAF20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625" y="4684730"/>
              <a:ext cx="1865313" cy="639780"/>
            </a:xfrm>
            <a:custGeom>
              <a:avLst/>
              <a:gdLst>
                <a:gd name="T0" fmla="*/ 0 w 1175"/>
                <a:gd name="T1" fmla="*/ 2147483647 h 403"/>
                <a:gd name="T2" fmla="*/ 2147483647 w 1175"/>
                <a:gd name="T3" fmla="*/ 2147483647 h 403"/>
                <a:gd name="T4" fmla="*/ 2147483647 w 1175"/>
                <a:gd name="T5" fmla="*/ 2147483647 h 403"/>
                <a:gd name="T6" fmla="*/ 2147483647 w 1175"/>
                <a:gd name="T7" fmla="*/ 2147483647 h 403"/>
                <a:gd name="T8" fmla="*/ 2147483647 w 1175"/>
                <a:gd name="T9" fmla="*/ 0 h 4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403"/>
                <a:gd name="T17" fmla="*/ 1175 w 1175"/>
                <a:gd name="T18" fmla="*/ 403 h 4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403">
                  <a:moveTo>
                    <a:pt x="0" y="403"/>
                  </a:moveTo>
                  <a:cubicBezTo>
                    <a:pt x="172" y="255"/>
                    <a:pt x="344" y="107"/>
                    <a:pt x="481" y="89"/>
                  </a:cubicBezTo>
                  <a:cubicBezTo>
                    <a:pt x="618" y="71"/>
                    <a:pt x="733" y="281"/>
                    <a:pt x="822" y="296"/>
                  </a:cubicBezTo>
                  <a:cubicBezTo>
                    <a:pt x="911" y="311"/>
                    <a:pt x="954" y="228"/>
                    <a:pt x="1013" y="179"/>
                  </a:cubicBezTo>
                  <a:cubicBezTo>
                    <a:pt x="1072" y="130"/>
                    <a:pt x="1123" y="65"/>
                    <a:pt x="1175" y="0"/>
                  </a:cubicBezTo>
                </a:path>
              </a:pathLst>
            </a:custGeom>
            <a:noFill/>
            <a:ln w="254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3924975-BAB0-435E-8F04-CA9249ABF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163" y="4402147"/>
              <a:ext cx="1882775" cy="789009"/>
            </a:xfrm>
            <a:custGeom>
              <a:avLst/>
              <a:gdLst>
                <a:gd name="T0" fmla="*/ 0 w 1186"/>
                <a:gd name="T1" fmla="*/ 2147483647 h 497"/>
                <a:gd name="T2" fmla="*/ 2147483647 w 1186"/>
                <a:gd name="T3" fmla="*/ 2147483647 h 497"/>
                <a:gd name="T4" fmla="*/ 2147483647 w 1186"/>
                <a:gd name="T5" fmla="*/ 2147483647 h 497"/>
                <a:gd name="T6" fmla="*/ 2147483647 w 1186"/>
                <a:gd name="T7" fmla="*/ 2147483647 h 4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6"/>
                <a:gd name="T13" fmla="*/ 0 h 497"/>
                <a:gd name="T14" fmla="*/ 1186 w 1186"/>
                <a:gd name="T15" fmla="*/ 497 h 4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6" h="497">
                  <a:moveTo>
                    <a:pt x="0" y="497"/>
                  </a:moveTo>
                  <a:cubicBezTo>
                    <a:pt x="35" y="333"/>
                    <a:pt x="71" y="169"/>
                    <a:pt x="185" y="88"/>
                  </a:cubicBezTo>
                  <a:cubicBezTo>
                    <a:pt x="299" y="7"/>
                    <a:pt x="515" y="0"/>
                    <a:pt x="682" y="10"/>
                  </a:cubicBezTo>
                  <a:cubicBezTo>
                    <a:pt x="849" y="20"/>
                    <a:pt x="1017" y="85"/>
                    <a:pt x="1186" y="150"/>
                  </a:cubicBezTo>
                </a:path>
              </a:pathLst>
            </a:custGeom>
            <a:noFill/>
            <a:ln w="25400" cap="sq">
              <a:solidFill>
                <a:srgbClr val="008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868F31B-3634-4F5E-AC22-C42852BD7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413" y="5208620"/>
              <a:ext cx="265112" cy="266707"/>
            </a:xfrm>
            <a:prstGeom prst="ellipse">
              <a:avLst/>
            </a:prstGeom>
            <a:solidFill>
              <a:srgbClr val="FFFF99"/>
            </a:solid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7A0318-B79E-46F5-B311-EE4B28EA7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2213" y="4527563"/>
              <a:ext cx="265112" cy="266707"/>
            </a:xfrm>
            <a:prstGeom prst="ellipse">
              <a:avLst/>
            </a:prstGeom>
            <a:solidFill>
              <a:srgbClr val="FFFF99"/>
            </a:solid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1" name="Text Box 10">
              <a:extLst>
                <a:ext uri="{FF2B5EF4-FFF2-40B4-BE49-F238E27FC236}">
                  <a16:creationId xmlns:a16="http://schemas.microsoft.com/office/drawing/2014/main" id="{C6AC1058-D3AD-4EA8-80FC-0242FA444C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9175" y="4068763"/>
              <a:ext cx="344966" cy="40012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>
                  <a:solidFill>
                    <a:schemeClr val="tx1"/>
                  </a:solidFill>
                  <a:latin typeface="Regular Medium" panose="02000603040000020003" pitchFamily="50" charset="0"/>
                </a:rPr>
                <a:t>A</a:t>
              </a:r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10F4FFC7-47E8-4A6B-B345-FF45F87E9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8425" y="4789508"/>
              <a:ext cx="325730" cy="40012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chemeClr val="tx1"/>
                  </a:solidFill>
                  <a:latin typeface="Regular Medium" panose="02000603040000020003" pitchFamily="50" charset="0"/>
                </a:rPr>
                <a:t>B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D12F0F4-A9B6-4570-8755-00852B53B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3638" y="4757757"/>
              <a:ext cx="2735262" cy="639780"/>
            </a:xfrm>
            <a:custGeom>
              <a:avLst/>
              <a:gdLst>
                <a:gd name="T0" fmla="*/ 0 w 1175"/>
                <a:gd name="T1" fmla="*/ 2147483647 h 403"/>
                <a:gd name="T2" fmla="*/ 2147483647 w 1175"/>
                <a:gd name="T3" fmla="*/ 2147483647 h 403"/>
                <a:gd name="T4" fmla="*/ 2147483647 w 1175"/>
                <a:gd name="T5" fmla="*/ 2147483647 h 403"/>
                <a:gd name="T6" fmla="*/ 2147483647 w 1175"/>
                <a:gd name="T7" fmla="*/ 2147483647 h 403"/>
                <a:gd name="T8" fmla="*/ 2147483647 w 1175"/>
                <a:gd name="T9" fmla="*/ 0 h 4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403"/>
                <a:gd name="T17" fmla="*/ 1175 w 1175"/>
                <a:gd name="T18" fmla="*/ 403 h 4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403">
                  <a:moveTo>
                    <a:pt x="0" y="403"/>
                  </a:moveTo>
                  <a:cubicBezTo>
                    <a:pt x="172" y="255"/>
                    <a:pt x="344" y="107"/>
                    <a:pt x="481" y="89"/>
                  </a:cubicBezTo>
                  <a:cubicBezTo>
                    <a:pt x="618" y="71"/>
                    <a:pt x="733" y="281"/>
                    <a:pt x="822" y="296"/>
                  </a:cubicBezTo>
                  <a:cubicBezTo>
                    <a:pt x="911" y="311"/>
                    <a:pt x="954" y="228"/>
                    <a:pt x="1013" y="179"/>
                  </a:cubicBezTo>
                  <a:cubicBezTo>
                    <a:pt x="1072" y="130"/>
                    <a:pt x="1123" y="65"/>
                    <a:pt x="1175" y="0"/>
                  </a:cubicBezTo>
                </a:path>
              </a:pathLst>
            </a:custGeom>
            <a:noFill/>
            <a:ln w="254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E4CFFCC-1493-4667-8428-F87B648CA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5" y="4475174"/>
              <a:ext cx="2735263" cy="789009"/>
            </a:xfrm>
            <a:custGeom>
              <a:avLst/>
              <a:gdLst>
                <a:gd name="T0" fmla="*/ 0 w 1186"/>
                <a:gd name="T1" fmla="*/ 2147483647 h 497"/>
                <a:gd name="T2" fmla="*/ 2147483647 w 1186"/>
                <a:gd name="T3" fmla="*/ 2147483647 h 497"/>
                <a:gd name="T4" fmla="*/ 2147483647 w 1186"/>
                <a:gd name="T5" fmla="*/ 2147483647 h 497"/>
                <a:gd name="T6" fmla="*/ 2147483647 w 1186"/>
                <a:gd name="T7" fmla="*/ 2147483647 h 4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6"/>
                <a:gd name="T13" fmla="*/ 0 h 497"/>
                <a:gd name="T14" fmla="*/ 1186 w 1186"/>
                <a:gd name="T15" fmla="*/ 497 h 4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6" h="497">
                  <a:moveTo>
                    <a:pt x="0" y="497"/>
                  </a:moveTo>
                  <a:cubicBezTo>
                    <a:pt x="35" y="333"/>
                    <a:pt x="71" y="169"/>
                    <a:pt x="185" y="88"/>
                  </a:cubicBezTo>
                  <a:cubicBezTo>
                    <a:pt x="299" y="7"/>
                    <a:pt x="515" y="0"/>
                    <a:pt x="682" y="10"/>
                  </a:cubicBezTo>
                  <a:cubicBezTo>
                    <a:pt x="849" y="20"/>
                    <a:pt x="1017" y="85"/>
                    <a:pt x="1186" y="150"/>
                  </a:cubicBezTo>
                </a:path>
              </a:pathLst>
            </a:custGeom>
            <a:noFill/>
            <a:ln w="25400" cap="sq">
              <a:solidFill>
                <a:srgbClr val="008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5" name="Oval 15">
              <a:extLst>
                <a:ext uri="{FF2B5EF4-FFF2-40B4-BE49-F238E27FC236}">
                  <a16:creationId xmlns:a16="http://schemas.microsoft.com/office/drawing/2014/main" id="{57CC2B15-881B-4FAE-9C74-086386E8F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7425" y="5281647"/>
              <a:ext cx="265113" cy="266707"/>
            </a:xfrm>
            <a:prstGeom prst="ellipse">
              <a:avLst/>
            </a:prstGeom>
            <a:solidFill>
              <a:srgbClr val="FFFF99"/>
            </a:solid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1AE559C8-6572-41D6-9672-4EE554BE2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5088" y="4546613"/>
              <a:ext cx="265112" cy="266707"/>
            </a:xfrm>
            <a:prstGeom prst="ellipse">
              <a:avLst/>
            </a:prstGeom>
            <a:solidFill>
              <a:srgbClr val="FFFF99"/>
            </a:solid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17" name="Text Box 17">
              <a:extLst>
                <a:ext uri="{FF2B5EF4-FFF2-40B4-BE49-F238E27FC236}">
                  <a16:creationId xmlns:a16="http://schemas.microsoft.com/office/drawing/2014/main" id="{0EBB65D3-5A20-4682-8DE3-7E56A247F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8513" y="4149727"/>
              <a:ext cx="344966" cy="40012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chemeClr val="tx1"/>
                  </a:solidFill>
                  <a:latin typeface="Regular Medium" panose="02000603040000020003" pitchFamily="50" charset="0"/>
                </a:rPr>
                <a:t>A</a:t>
              </a:r>
            </a:p>
          </p:txBody>
        </p:sp>
        <p:sp>
          <p:nvSpPr>
            <p:cNvPr id="18" name="Text Box 18">
              <a:extLst>
                <a:ext uri="{FF2B5EF4-FFF2-40B4-BE49-F238E27FC236}">
                  <a16:creationId xmlns:a16="http://schemas.microsoft.com/office/drawing/2014/main" id="{20D08D4A-6FEF-4391-9AA6-DAF814813D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9338" y="4881586"/>
              <a:ext cx="325730" cy="40012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>
                  <a:solidFill>
                    <a:schemeClr val="tx1"/>
                  </a:solidFill>
                  <a:latin typeface="Regular Medium" panose="02000603040000020003" pitchFamily="50" charset="0"/>
                </a:rPr>
                <a:t>B</a:t>
              </a:r>
            </a:p>
          </p:txBody>
        </p:sp>
        <p:sp>
          <p:nvSpPr>
            <p:cNvPr id="19" name="Line 19">
              <a:extLst>
                <a:ext uri="{FF2B5EF4-FFF2-40B4-BE49-F238E27FC236}">
                  <a16:creationId xmlns:a16="http://schemas.microsoft.com/office/drawing/2014/main" id="{AAF065A3-3A0B-4BFA-889D-34ECAB7935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1038" y="5837287"/>
              <a:ext cx="190976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8664561C-52E6-4E01-B555-60C7585E0A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5832524"/>
              <a:ext cx="2913063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tx1"/>
                </a:solidFill>
                <a:latin typeface="Regular Medium" panose="02000603040000020003" pitchFamily="50" charset="0"/>
              </a:endParaRPr>
            </a:p>
          </p:txBody>
        </p:sp>
        <p:sp>
          <p:nvSpPr>
            <p:cNvPr id="21" name="Text Box 21">
              <a:extLst>
                <a:ext uri="{FF2B5EF4-FFF2-40B4-BE49-F238E27FC236}">
                  <a16:creationId xmlns:a16="http://schemas.microsoft.com/office/drawing/2014/main" id="{703A83C9-F505-4301-B4B3-E56F047E8B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663" y="5819824"/>
              <a:ext cx="728148" cy="40012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dirty="0">
                  <a:solidFill>
                    <a:schemeClr val="tx1"/>
                  </a:solidFill>
                  <a:latin typeface="Regular Medium" panose="02000603040000020003" pitchFamily="50" charset="0"/>
                </a:rPr>
                <a:t>1 Km</a:t>
              </a:r>
            </a:p>
          </p:txBody>
        </p:sp>
        <p:sp>
          <p:nvSpPr>
            <p:cNvPr id="22" name="Text Box 22">
              <a:extLst>
                <a:ext uri="{FF2B5EF4-FFF2-40B4-BE49-F238E27FC236}">
                  <a16:creationId xmlns:a16="http://schemas.microsoft.com/office/drawing/2014/main" id="{ACB88085-AAB3-435B-B447-D375C9B96E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9800" y="5808712"/>
              <a:ext cx="881063" cy="40006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>
                  <a:solidFill>
                    <a:schemeClr val="tx1"/>
                  </a:solidFill>
                  <a:latin typeface="Regular Medium" panose="02000603040000020003" pitchFamily="50" charset="0"/>
                </a:rPr>
                <a:t>10 Km</a:t>
              </a:r>
            </a:p>
          </p:txBody>
        </p:sp>
      </p:grpSp>
      <p:pic>
        <p:nvPicPr>
          <p:cNvPr id="23" name="Image 23">
            <a:extLst>
              <a:ext uri="{FF2B5EF4-FFF2-40B4-BE49-F238E27FC236}">
                <a16:creationId xmlns:a16="http://schemas.microsoft.com/office/drawing/2014/main" id="{78DA4641-8794-4EBB-8264-B183203CE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56896">
            <a:off x="7077185" y="2636307"/>
            <a:ext cx="3144964" cy="129720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9457948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Seleção de rotas - Logit – fator de escala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E48BCC7A-19E4-41EE-9A7A-97969E75060E}"/>
              </a:ext>
            </a:extLst>
          </p:cNvPr>
          <p:cNvGrpSpPr>
            <a:grpSpLocks/>
          </p:cNvGrpSpPr>
          <p:nvPr/>
        </p:nvGrpSpPr>
        <p:grpSpPr bwMode="auto">
          <a:xfrm>
            <a:off x="2450931" y="2154823"/>
            <a:ext cx="3672408" cy="3960266"/>
            <a:chOff x="924" y="1106"/>
            <a:chExt cx="2805" cy="2759"/>
          </a:xfrm>
        </p:grpSpPr>
        <p:graphicFrame>
          <p:nvGraphicFramePr>
            <p:cNvPr id="7" name="Object 1024">
              <a:extLst>
                <a:ext uri="{FF2B5EF4-FFF2-40B4-BE49-F238E27FC236}">
                  <a16:creationId xmlns:a16="http://schemas.microsoft.com/office/drawing/2014/main" id="{4D8532A4-2FFF-4176-AB8F-8CCF5292152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24" y="1106"/>
            <a:ext cx="2805" cy="27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Worksheet" r:id="rId3" imgW="2724135" imgH="2924175" progId="Excel.Sheet.8">
                    <p:embed/>
                  </p:oleObj>
                </mc:Choice>
                <mc:Fallback>
                  <p:oleObj name="Worksheet" r:id="rId3" imgW="2724135" imgH="2924175" progId="Excel.Sheet.8">
                    <p:embed/>
                    <p:pic>
                      <p:nvPicPr>
                        <p:cNvPr id="7" name="Object 1024">
                          <a:extLst>
                            <a:ext uri="{FF2B5EF4-FFF2-40B4-BE49-F238E27FC236}">
                              <a16:creationId xmlns:a16="http://schemas.microsoft.com/office/drawing/2014/main" id="{4D8532A4-2FFF-4176-AB8F-8CCF5292152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4" y="1106"/>
                          <a:ext cx="2805" cy="27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F8CCB89F-6FD5-4FB9-B2B8-B54EE4D71A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" y="1880"/>
              <a:ext cx="2773" cy="140"/>
            </a:xfrm>
            <a:prstGeom prst="rect">
              <a:avLst/>
            </a:prstGeom>
            <a:noFill/>
            <a:ln w="19050">
              <a:solidFill>
                <a:srgbClr val="EF44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 dirty="0">
                <a:latin typeface="Regular Aimsun Medium" panose="02000603040000020003" pitchFamily="50" charset="0"/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0B644E27-94C2-4631-B894-0D430F40C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" y="2791"/>
              <a:ext cx="2775" cy="144"/>
            </a:xfrm>
            <a:prstGeom prst="rect">
              <a:avLst/>
            </a:prstGeom>
            <a:noFill/>
            <a:ln w="19050">
              <a:solidFill>
                <a:srgbClr val="EF44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Regular Aimsun Medium" panose="02000603040000020003" pitchFamily="50" charset="0"/>
              </a:endParaRPr>
            </a:p>
          </p:txBody>
        </p:sp>
      </p:grpSp>
      <p:sp>
        <p:nvSpPr>
          <p:cNvPr id="10" name="Text Box 11">
            <a:extLst>
              <a:ext uri="{FF2B5EF4-FFF2-40B4-BE49-F238E27FC236}">
                <a16:creationId xmlns:a16="http://schemas.microsoft.com/office/drawing/2014/main" id="{76A151BE-79E1-4247-84CB-76AD863F2F52}"/>
              </a:ext>
            </a:extLst>
          </p:cNvPr>
          <p:cNvSpPr txBox="1">
            <a:spLocks noChangeArrowheads="1"/>
          </p:cNvSpPr>
          <p:nvPr/>
        </p:nvSpPr>
        <p:spPr bwMode="auto">
          <a:xfrm rot="284375">
            <a:off x="6662171" y="1251982"/>
            <a:ext cx="3127375" cy="2123658"/>
          </a:xfrm>
          <a:prstGeom prst="rect">
            <a:avLst/>
          </a:prstGeom>
          <a:solidFill>
            <a:srgbClr val="DDDDDD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Regra prática</a:t>
            </a:r>
          </a:p>
          <a:p>
            <a:pPr>
              <a:buFont typeface="Symbol" pitchFamily="18" charset="2"/>
              <a:buNone/>
              <a:defRPr/>
            </a:pPr>
            <a:endParaRPr lang="en-US" sz="2000" dirty="0">
              <a:solidFill>
                <a:schemeClr val="tx1"/>
              </a:solidFill>
              <a:latin typeface="Regular Aimsun Medium" panose="02000603040000020003" pitchFamily="50" charset="0"/>
              <a:sym typeface="Symbol" pitchFamily="18" charset="2"/>
            </a:endParaRPr>
          </a:p>
          <a:p>
            <a:pPr algn="ctr">
              <a:buFont typeface="Symbol" pitchFamily="18" charset="2"/>
              <a:buChar char="q"/>
              <a:defRPr/>
            </a:pPr>
            <a:r>
              <a:rPr lang="en-US" sz="32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= 60 / </a:t>
            </a:r>
            <a:r>
              <a:rPr lang="en-US" sz="3200" dirty="0" err="1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Tmr</a:t>
            </a:r>
            <a:endParaRPr lang="en-US" sz="3200" dirty="0">
              <a:solidFill>
                <a:schemeClr val="tx1"/>
              </a:solidFill>
              <a:latin typeface="Regular Aimsun Medium" panose="02000603040000020003" pitchFamily="50" charset="0"/>
              <a:sym typeface="Symbol" pitchFamily="18" charset="2"/>
            </a:endParaRPr>
          </a:p>
          <a:p>
            <a:pPr>
              <a:buFont typeface="Symbol" pitchFamily="18" charset="2"/>
              <a:buNone/>
              <a:defRPr/>
            </a:pPr>
            <a:endParaRPr lang="en-US" sz="3200" dirty="0">
              <a:solidFill>
                <a:schemeClr val="tx1"/>
              </a:solidFill>
              <a:latin typeface="Regular Aimsun Medium" panose="02000603040000020003" pitchFamily="50" charset="0"/>
              <a:sym typeface="Symbol" pitchFamily="18" charset="2"/>
            </a:endParaRPr>
          </a:p>
          <a:p>
            <a:pPr>
              <a:buFont typeface="Symbol" pitchFamily="18" charset="2"/>
              <a:buNone/>
              <a:defRPr/>
            </a:pPr>
            <a:r>
              <a:rPr lang="en-US" sz="14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Onde </a:t>
            </a:r>
            <a:r>
              <a:rPr lang="en-US" sz="1400" b="1" dirty="0" err="1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Tmr</a:t>
            </a:r>
            <a:r>
              <a:rPr lang="en-US" sz="1400" dirty="0">
                <a:solidFill>
                  <a:schemeClr val="tx1"/>
                </a:solidFill>
                <a:latin typeface="Regular Aimsun Medium" panose="02000603040000020003" pitchFamily="50" charset="0"/>
                <a:sym typeface="Symbol" pitchFamily="18" charset="2"/>
              </a:rPr>
              <a:t> é o tempo médio de viagem (em minutos) de um veículo</a:t>
            </a:r>
          </a:p>
        </p:txBody>
      </p:sp>
    </p:spTree>
    <p:extLst>
      <p:ext uri="{BB962C8B-B14F-4D97-AF65-F5344CB8AC3E}">
        <p14:creationId xmlns:p14="http://schemas.microsoft.com/office/powerpoint/2010/main" val="7067543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Seleção de rotas - Logit – fator de escala por par OD</a:t>
            </a:r>
          </a:p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38B1990-B84F-4D3E-987E-13E4A598C1F6}"/>
              </a:ext>
            </a:extLst>
          </p:cNvPr>
          <p:cNvGrpSpPr/>
          <p:nvPr/>
        </p:nvGrpSpPr>
        <p:grpSpPr>
          <a:xfrm>
            <a:off x="1830842" y="2503488"/>
            <a:ext cx="7926387" cy="3289300"/>
            <a:chOff x="1830842" y="2503488"/>
            <a:chExt cx="7926387" cy="3289300"/>
          </a:xfrm>
        </p:grpSpPr>
        <p:grpSp>
          <p:nvGrpSpPr>
            <p:cNvPr id="7" name="Group 29">
              <a:extLst>
                <a:ext uri="{FF2B5EF4-FFF2-40B4-BE49-F238E27FC236}">
                  <a16:creationId xmlns:a16="http://schemas.microsoft.com/office/drawing/2014/main" id="{74338C9A-BA5F-423E-B196-3EA99D6ED0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0842" y="2503488"/>
              <a:ext cx="5032375" cy="3289300"/>
              <a:chOff x="1343891" y="1676400"/>
              <a:chExt cx="5754255" cy="4100944"/>
            </a:xfrm>
          </p:grpSpPr>
          <p:sp>
            <p:nvSpPr>
              <p:cNvPr id="15" name="Freeform 19">
                <a:extLst>
                  <a:ext uri="{FF2B5EF4-FFF2-40B4-BE49-F238E27FC236}">
                    <a16:creationId xmlns:a16="http://schemas.microsoft.com/office/drawing/2014/main" id="{2202C327-2C3D-4B26-B372-5DEC93B1BAE6}"/>
                  </a:ext>
                </a:extLst>
              </p:cNvPr>
              <p:cNvSpPr/>
              <p:nvPr/>
            </p:nvSpPr>
            <p:spPr bwMode="auto">
              <a:xfrm>
                <a:off x="1864859" y="2131621"/>
                <a:ext cx="4708687" cy="3416134"/>
              </a:xfrm>
              <a:custGeom>
                <a:avLst/>
                <a:gdLst>
                  <a:gd name="connsiteX0" fmla="*/ 1968885 w 4710545"/>
                  <a:gd name="connsiteY0" fmla="*/ 389467 h 3415915"/>
                  <a:gd name="connsiteX1" fmla="*/ 869758 w 4710545"/>
                  <a:gd name="connsiteY1" fmla="*/ 869758 h 3415915"/>
                  <a:gd name="connsiteX2" fmla="*/ 232449 w 4710545"/>
                  <a:gd name="connsiteY2" fmla="*/ 1636376 h 3415915"/>
                  <a:gd name="connsiteX3" fmla="*/ 112376 w 4710545"/>
                  <a:gd name="connsiteY3" fmla="*/ 2624667 h 3415915"/>
                  <a:gd name="connsiteX4" fmla="*/ 906703 w 4710545"/>
                  <a:gd name="connsiteY4" fmla="*/ 3335867 h 3415915"/>
                  <a:gd name="connsiteX5" fmla="*/ 1636376 w 4710545"/>
                  <a:gd name="connsiteY5" fmla="*/ 3104958 h 3415915"/>
                  <a:gd name="connsiteX6" fmla="*/ 2449176 w 4710545"/>
                  <a:gd name="connsiteY6" fmla="*/ 2966413 h 3415915"/>
                  <a:gd name="connsiteX7" fmla="*/ 3040303 w 4710545"/>
                  <a:gd name="connsiteY7" fmla="*/ 3271213 h 3415915"/>
                  <a:gd name="connsiteX8" fmla="*/ 3899285 w 4710545"/>
                  <a:gd name="connsiteY8" fmla="*/ 3058776 h 3415915"/>
                  <a:gd name="connsiteX9" fmla="*/ 4471939 w 4710545"/>
                  <a:gd name="connsiteY9" fmla="*/ 2384522 h 3415915"/>
                  <a:gd name="connsiteX10" fmla="*/ 4647430 w 4710545"/>
                  <a:gd name="connsiteY10" fmla="*/ 1340813 h 3415915"/>
                  <a:gd name="connsiteX11" fmla="*/ 4093249 w 4710545"/>
                  <a:gd name="connsiteY11" fmla="*/ 324813 h 3415915"/>
                  <a:gd name="connsiteX12" fmla="*/ 3095721 w 4710545"/>
                  <a:gd name="connsiteY12" fmla="*/ 10776 h 3415915"/>
                  <a:gd name="connsiteX13" fmla="*/ 1968885 w 4710545"/>
                  <a:gd name="connsiteY13" fmla="*/ 389467 h 3415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10545" h="3415915">
                    <a:moveTo>
                      <a:pt x="1968885" y="389467"/>
                    </a:moveTo>
                    <a:cubicBezTo>
                      <a:pt x="1597891" y="532631"/>
                      <a:pt x="1159164" y="661940"/>
                      <a:pt x="869758" y="869758"/>
                    </a:cubicBezTo>
                    <a:cubicBezTo>
                      <a:pt x="580352" y="1077576"/>
                      <a:pt x="358679" y="1343891"/>
                      <a:pt x="232449" y="1636376"/>
                    </a:cubicBezTo>
                    <a:cubicBezTo>
                      <a:pt x="106219" y="1928861"/>
                      <a:pt x="0" y="2341419"/>
                      <a:pt x="112376" y="2624667"/>
                    </a:cubicBezTo>
                    <a:cubicBezTo>
                      <a:pt x="224752" y="2907915"/>
                      <a:pt x="652703" y="3255819"/>
                      <a:pt x="906703" y="3335867"/>
                    </a:cubicBezTo>
                    <a:cubicBezTo>
                      <a:pt x="1160703" y="3415915"/>
                      <a:pt x="1379297" y="3166534"/>
                      <a:pt x="1636376" y="3104958"/>
                    </a:cubicBezTo>
                    <a:cubicBezTo>
                      <a:pt x="1893455" y="3043382"/>
                      <a:pt x="2215188" y="2938704"/>
                      <a:pt x="2449176" y="2966413"/>
                    </a:cubicBezTo>
                    <a:cubicBezTo>
                      <a:pt x="2683164" y="2994122"/>
                      <a:pt x="2798618" y="3255819"/>
                      <a:pt x="3040303" y="3271213"/>
                    </a:cubicBezTo>
                    <a:cubicBezTo>
                      <a:pt x="3281988" y="3286607"/>
                      <a:pt x="3660679" y="3206558"/>
                      <a:pt x="3899285" y="3058776"/>
                    </a:cubicBezTo>
                    <a:cubicBezTo>
                      <a:pt x="4137891" y="2910994"/>
                      <a:pt x="4347248" y="2670849"/>
                      <a:pt x="4471939" y="2384522"/>
                    </a:cubicBezTo>
                    <a:cubicBezTo>
                      <a:pt x="4596630" y="2098195"/>
                      <a:pt x="4710545" y="1684098"/>
                      <a:pt x="4647430" y="1340813"/>
                    </a:cubicBezTo>
                    <a:cubicBezTo>
                      <a:pt x="4584315" y="997528"/>
                      <a:pt x="4351867" y="546486"/>
                      <a:pt x="4093249" y="324813"/>
                    </a:cubicBezTo>
                    <a:cubicBezTo>
                      <a:pt x="3834631" y="103140"/>
                      <a:pt x="3448242" y="0"/>
                      <a:pt x="3095721" y="10776"/>
                    </a:cubicBezTo>
                    <a:cubicBezTo>
                      <a:pt x="2743200" y="21552"/>
                      <a:pt x="2339879" y="246303"/>
                      <a:pt x="1968885" y="38946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sq" cmpd="sng" algn="ctr">
                <a:solidFill>
                  <a:schemeClr val="bg2">
                    <a:lumMod val="50000"/>
                  </a:schemeClr>
                </a:solidFill>
                <a:prstDash val="sysDash"/>
                <a:miter lim="800000"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Freeform 26">
                <a:extLst>
                  <a:ext uri="{FF2B5EF4-FFF2-40B4-BE49-F238E27FC236}">
                    <a16:creationId xmlns:a16="http://schemas.microsoft.com/office/drawing/2014/main" id="{9A1400C1-BFC0-4887-BDC7-FAC22A24C9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7055" y="1902691"/>
                <a:ext cx="392544" cy="1528618"/>
              </a:xfrm>
              <a:custGeom>
                <a:avLst/>
                <a:gdLst>
                  <a:gd name="T0" fmla="*/ 0 w 2484582"/>
                  <a:gd name="T1" fmla="*/ 0 h 3519055"/>
                  <a:gd name="T2" fmla="*/ 0 w 2484582"/>
                  <a:gd name="T3" fmla="*/ 0 h 3519055"/>
                  <a:gd name="T4" fmla="*/ 0 w 2484582"/>
                  <a:gd name="T5" fmla="*/ 1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C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" name="Freeform 20">
                <a:extLst>
                  <a:ext uri="{FF2B5EF4-FFF2-40B4-BE49-F238E27FC236}">
                    <a16:creationId xmlns:a16="http://schemas.microsoft.com/office/drawing/2014/main" id="{DFD53DF2-01AB-4280-9D48-E512888BBF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7818" y="1884218"/>
                <a:ext cx="2484582" cy="3519055"/>
              </a:xfrm>
              <a:custGeom>
                <a:avLst/>
                <a:gdLst>
                  <a:gd name="T0" fmla="*/ 0 w 2484582"/>
                  <a:gd name="T1" fmla="*/ 0 h 3519055"/>
                  <a:gd name="T2" fmla="*/ 1487055 w 2484582"/>
                  <a:gd name="T3" fmla="*/ 1413181 h 3519055"/>
                  <a:gd name="T4" fmla="*/ 2484582 w 2484582"/>
                  <a:gd name="T5" fmla="*/ 3519055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" name="Freeform 21">
                <a:extLst>
                  <a:ext uri="{FF2B5EF4-FFF2-40B4-BE49-F238E27FC236}">
                    <a16:creationId xmlns:a16="http://schemas.microsoft.com/office/drawing/2014/main" id="{D50D1A0A-BF1D-4228-92BC-DDD956880C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8945" y="2743200"/>
                <a:ext cx="4812146" cy="895927"/>
              </a:xfrm>
              <a:custGeom>
                <a:avLst/>
                <a:gdLst>
                  <a:gd name="T0" fmla="*/ 0 w 2484582"/>
                  <a:gd name="T1" fmla="*/ 0 h 3519055"/>
                  <a:gd name="T2" fmla="*/ 2147483647 w 2484582"/>
                  <a:gd name="T3" fmla="*/ 0 h 3519055"/>
                  <a:gd name="T4" fmla="*/ 2147483647 w 2484582"/>
                  <a:gd name="T5" fmla="*/ 0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" name="Freeform 22">
                <a:extLst>
                  <a:ext uri="{FF2B5EF4-FFF2-40B4-BE49-F238E27FC236}">
                    <a16:creationId xmlns:a16="http://schemas.microsoft.com/office/drawing/2014/main" id="{85882474-43E9-4655-BC5C-39B2C879AB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1588655" y="2105891"/>
                <a:ext cx="4673600" cy="3158836"/>
              </a:xfrm>
              <a:custGeom>
                <a:avLst/>
                <a:gdLst>
                  <a:gd name="T0" fmla="*/ 0 w 2484582"/>
                  <a:gd name="T1" fmla="*/ 0 h 3519055"/>
                  <a:gd name="T2" fmla="*/ 2147483647 w 2484582"/>
                  <a:gd name="T3" fmla="*/ 202309 h 3519055"/>
                  <a:gd name="T4" fmla="*/ 2147483647 w 2484582"/>
                  <a:gd name="T5" fmla="*/ 503787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id="{FA90BC08-E801-4E69-A1B7-A9658D534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4294910" y="2133599"/>
                <a:ext cx="1976582" cy="3491345"/>
              </a:xfrm>
              <a:custGeom>
                <a:avLst/>
                <a:gdLst>
                  <a:gd name="T0" fmla="*/ 0 w 2484582"/>
                  <a:gd name="T1" fmla="*/ 0 h 3519055"/>
                  <a:gd name="T2" fmla="*/ 24223 w 2484582"/>
                  <a:gd name="T3" fmla="*/ 1225735 h 3519055"/>
                  <a:gd name="T4" fmla="*/ 40472 w 2484582"/>
                  <a:gd name="T5" fmla="*/ 3052304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Freeform 24">
                <a:extLst>
                  <a:ext uri="{FF2B5EF4-FFF2-40B4-BE49-F238E27FC236}">
                    <a16:creationId xmlns:a16="http://schemas.microsoft.com/office/drawing/2014/main" id="{EC7EEFC3-9030-4364-9397-D3F953662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2087418" y="2752436"/>
                <a:ext cx="2161309" cy="2817091"/>
              </a:xfrm>
              <a:custGeom>
                <a:avLst/>
                <a:gdLst>
                  <a:gd name="T0" fmla="*/ 0 w 2484582"/>
                  <a:gd name="T1" fmla="*/ 0 h 3519055"/>
                  <a:gd name="T2" fmla="*/ 120968 w 2484582"/>
                  <a:gd name="T3" fmla="*/ 25760 h 3519055"/>
                  <a:gd name="T4" fmla="*/ 202114 w 2484582"/>
                  <a:gd name="T5" fmla="*/ 64147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CCBDD5C2-34E9-4F58-8E54-29AE6AC934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2108" y="3999344"/>
                <a:ext cx="840509" cy="1616365"/>
              </a:xfrm>
              <a:custGeom>
                <a:avLst/>
                <a:gdLst>
                  <a:gd name="T0" fmla="*/ 0 w 2484582"/>
                  <a:gd name="T1" fmla="*/ 0 h 3519055"/>
                  <a:gd name="T2" fmla="*/ 0 w 2484582"/>
                  <a:gd name="T3" fmla="*/ 1 h 3519055"/>
                  <a:gd name="T4" fmla="*/ 0 w 2484582"/>
                  <a:gd name="T5" fmla="*/ 3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C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3" name="Freeform 27">
                <a:extLst>
                  <a:ext uri="{FF2B5EF4-FFF2-40B4-BE49-F238E27FC236}">
                    <a16:creationId xmlns:a16="http://schemas.microsoft.com/office/drawing/2014/main" id="{FE1F0425-A771-4594-A995-FB2B137175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509819" y="3426691"/>
                <a:ext cx="905163" cy="572655"/>
              </a:xfrm>
              <a:custGeom>
                <a:avLst/>
                <a:gdLst>
                  <a:gd name="T0" fmla="*/ 0 w 2484582"/>
                  <a:gd name="T1" fmla="*/ 0 h 3519055"/>
                  <a:gd name="T2" fmla="*/ 0 w 2484582"/>
                  <a:gd name="T3" fmla="*/ 0 h 3519055"/>
                  <a:gd name="T4" fmla="*/ 0 w 2484582"/>
                  <a:gd name="T5" fmla="*/ 0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0066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" name="Freeform 28">
                <a:extLst>
                  <a:ext uri="{FF2B5EF4-FFF2-40B4-BE49-F238E27FC236}">
                    <a16:creationId xmlns:a16="http://schemas.microsoft.com/office/drawing/2014/main" id="{89545116-060B-4768-A45C-E19D706CD3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4405745" y="3426691"/>
                <a:ext cx="2438400" cy="249382"/>
              </a:xfrm>
              <a:custGeom>
                <a:avLst/>
                <a:gdLst>
                  <a:gd name="T0" fmla="*/ 0 w 2484582"/>
                  <a:gd name="T1" fmla="*/ 0 h 3519055"/>
                  <a:gd name="T2" fmla="*/ 1060855 w 2484582"/>
                  <a:gd name="T3" fmla="*/ 0 h 3519055"/>
                  <a:gd name="T4" fmla="*/ 1772480 w 2484582"/>
                  <a:gd name="T5" fmla="*/ 0 h 3519055"/>
                  <a:gd name="T6" fmla="*/ 0 60000 65536"/>
                  <a:gd name="T7" fmla="*/ 0 60000 65536"/>
                  <a:gd name="T8" fmla="*/ 0 60000 65536"/>
                  <a:gd name="T9" fmla="*/ 0 w 2484582"/>
                  <a:gd name="T10" fmla="*/ 0 h 3519055"/>
                  <a:gd name="T11" fmla="*/ 2484582 w 2484582"/>
                  <a:gd name="T12" fmla="*/ 3519055 h 35190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84582" h="3519055">
                    <a:moveTo>
                      <a:pt x="0" y="0"/>
                    </a:moveTo>
                    <a:cubicBezTo>
                      <a:pt x="536479" y="413327"/>
                      <a:pt x="1072958" y="826655"/>
                      <a:pt x="1487055" y="1413164"/>
                    </a:cubicBezTo>
                    <a:cubicBezTo>
                      <a:pt x="1901152" y="1999673"/>
                      <a:pt x="2192867" y="2759364"/>
                      <a:pt x="2484582" y="3519055"/>
                    </a:cubicBezTo>
                  </a:path>
                </a:pathLst>
              </a:custGeom>
              <a:noFill/>
              <a:ln w="19050" cap="sq" algn="ctr">
                <a:solidFill>
                  <a:srgbClr val="FFC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5" name="Oval 10">
                <a:extLst>
                  <a:ext uri="{FF2B5EF4-FFF2-40B4-BE49-F238E27FC236}">
                    <a16:creationId xmlns:a16="http://schemas.microsoft.com/office/drawing/2014/main" id="{B0545E51-CC34-48FB-A405-DC0D7304053E}"/>
                  </a:ext>
                </a:extLst>
              </p:cNvPr>
              <p:cNvSpPr/>
              <p:nvPr/>
            </p:nvSpPr>
            <p:spPr bwMode="auto">
              <a:xfrm>
                <a:off x="1819479" y="2539340"/>
                <a:ext cx="388458" cy="38001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Oval 11">
                <a:extLst>
                  <a:ext uri="{FF2B5EF4-FFF2-40B4-BE49-F238E27FC236}">
                    <a16:creationId xmlns:a16="http://schemas.microsoft.com/office/drawing/2014/main" id="{01E6BDB3-1A26-49DF-8EBB-472B37563357}"/>
                  </a:ext>
                </a:extLst>
              </p:cNvPr>
              <p:cNvSpPr/>
              <p:nvPr/>
            </p:nvSpPr>
            <p:spPr bwMode="auto">
              <a:xfrm>
                <a:off x="3810778" y="1676400"/>
                <a:ext cx="386643" cy="38001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" name="Oval 12">
                <a:extLst>
                  <a:ext uri="{FF2B5EF4-FFF2-40B4-BE49-F238E27FC236}">
                    <a16:creationId xmlns:a16="http://schemas.microsoft.com/office/drawing/2014/main" id="{3638FD50-FE41-49FE-BC0A-4F7CEC9DC7C2}"/>
                  </a:ext>
                </a:extLst>
              </p:cNvPr>
              <p:cNvSpPr/>
              <p:nvPr/>
            </p:nvSpPr>
            <p:spPr bwMode="auto">
              <a:xfrm>
                <a:off x="6711503" y="3441864"/>
                <a:ext cx="386643" cy="37803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Oval 13">
                <a:extLst>
                  <a:ext uri="{FF2B5EF4-FFF2-40B4-BE49-F238E27FC236}">
                    <a16:creationId xmlns:a16="http://schemas.microsoft.com/office/drawing/2014/main" id="{AD6B0263-74C9-4A3D-951E-CE2FA7192004}"/>
                  </a:ext>
                </a:extLst>
              </p:cNvPr>
              <p:cNvSpPr/>
              <p:nvPr/>
            </p:nvSpPr>
            <p:spPr bwMode="auto">
              <a:xfrm>
                <a:off x="4059464" y="5397334"/>
                <a:ext cx="388458" cy="38001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" name="Oval 14">
                <a:extLst>
                  <a:ext uri="{FF2B5EF4-FFF2-40B4-BE49-F238E27FC236}">
                    <a16:creationId xmlns:a16="http://schemas.microsoft.com/office/drawing/2014/main" id="{E1B30FAB-3E76-46E9-A44F-897C173407E1}"/>
                  </a:ext>
                </a:extLst>
              </p:cNvPr>
              <p:cNvSpPr/>
              <p:nvPr/>
            </p:nvSpPr>
            <p:spPr bwMode="auto">
              <a:xfrm>
                <a:off x="1343891" y="5029199"/>
                <a:ext cx="386642" cy="37803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" name="Oval 15">
                <a:extLst>
                  <a:ext uri="{FF2B5EF4-FFF2-40B4-BE49-F238E27FC236}">
                    <a16:creationId xmlns:a16="http://schemas.microsoft.com/office/drawing/2014/main" id="{F997030A-AE02-4487-B27C-135447020E8D}"/>
                  </a:ext>
                </a:extLst>
              </p:cNvPr>
              <p:cNvSpPr/>
              <p:nvPr/>
            </p:nvSpPr>
            <p:spPr bwMode="auto">
              <a:xfrm>
                <a:off x="6063469" y="1945574"/>
                <a:ext cx="388458" cy="37605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Oval 16">
                <a:extLst>
                  <a:ext uri="{FF2B5EF4-FFF2-40B4-BE49-F238E27FC236}">
                    <a16:creationId xmlns:a16="http://schemas.microsoft.com/office/drawing/2014/main" id="{018BF4B7-1CF5-4869-A0A3-231AB4374BC2}"/>
                  </a:ext>
                </a:extLst>
              </p:cNvPr>
              <p:cNvSpPr/>
              <p:nvPr/>
            </p:nvSpPr>
            <p:spPr bwMode="auto">
              <a:xfrm>
                <a:off x="6284926" y="5167744"/>
                <a:ext cx="388458" cy="38001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" name="Oval 17">
                <a:extLst>
                  <a:ext uri="{FF2B5EF4-FFF2-40B4-BE49-F238E27FC236}">
                    <a16:creationId xmlns:a16="http://schemas.microsoft.com/office/drawing/2014/main" id="{C106A832-B475-465B-86E8-67E1751FAF51}"/>
                  </a:ext>
                </a:extLst>
              </p:cNvPr>
              <p:cNvSpPr/>
              <p:nvPr/>
            </p:nvSpPr>
            <p:spPr bwMode="auto">
              <a:xfrm>
                <a:off x="3255320" y="3802082"/>
                <a:ext cx="388458" cy="37803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" name="Oval 18">
                <a:extLst>
                  <a:ext uri="{FF2B5EF4-FFF2-40B4-BE49-F238E27FC236}">
                    <a16:creationId xmlns:a16="http://schemas.microsoft.com/office/drawing/2014/main" id="{791A5981-0039-4005-BAE0-D8092543CCB5}"/>
                  </a:ext>
                </a:extLst>
              </p:cNvPr>
              <p:cNvSpPr/>
              <p:nvPr/>
            </p:nvSpPr>
            <p:spPr bwMode="auto">
              <a:xfrm>
                <a:off x="4224648" y="3228109"/>
                <a:ext cx="388458" cy="37803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ACA45F79-99A1-4C53-9EF6-3157C8266EE6}"/>
                </a:ext>
              </a:extLst>
            </p:cNvPr>
            <p:cNvGrpSpPr/>
            <p:nvPr/>
          </p:nvGrpSpPr>
          <p:grpSpPr>
            <a:xfrm>
              <a:off x="7014029" y="4371975"/>
              <a:ext cx="2743200" cy="1251130"/>
              <a:chOff x="7014029" y="4371975"/>
              <a:chExt cx="2743200" cy="1251130"/>
            </a:xfrm>
          </p:grpSpPr>
          <p:grpSp>
            <p:nvGrpSpPr>
              <p:cNvPr id="9" name="Group 41">
                <a:extLst>
                  <a:ext uri="{FF2B5EF4-FFF2-40B4-BE49-F238E27FC236}">
                    <a16:creationId xmlns:a16="http://schemas.microsoft.com/office/drawing/2014/main" id="{144FDF31-9203-4242-BBAC-17AFE1E07C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31517" y="4422776"/>
                <a:ext cx="2308179" cy="1200329"/>
                <a:chOff x="6467877" y="4602993"/>
                <a:chExt cx="2308300" cy="1201045"/>
              </a:xfrm>
            </p:grpSpPr>
            <p:cxnSp>
              <p:nvCxnSpPr>
                <p:cNvPr id="11" name="Straight Connector 37">
                  <a:extLst>
                    <a:ext uri="{FF2B5EF4-FFF2-40B4-BE49-F238E27FC236}">
                      <a16:creationId xmlns:a16="http://schemas.microsoft.com/office/drawing/2014/main" id="{C4C581C9-4C0A-4C4B-B1A8-BB84979D13E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6472489" y="4808142"/>
                  <a:ext cx="434109" cy="1588"/>
                </a:xfrm>
                <a:prstGeom prst="line">
                  <a:avLst/>
                </a:prstGeom>
                <a:noFill/>
                <a:ln w="76200" cap="sq" algn="ctr">
                  <a:solidFill>
                    <a:srgbClr val="006600"/>
                  </a:solidFill>
                  <a:miter lim="800000"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" name="Straight Connector 38">
                  <a:extLst>
                    <a:ext uri="{FF2B5EF4-FFF2-40B4-BE49-F238E27FC236}">
                      <a16:creationId xmlns:a16="http://schemas.microsoft.com/office/drawing/2014/main" id="{BB33623F-99F9-417D-80A2-B27F35D3803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6467877" y="5080610"/>
                  <a:ext cx="434109" cy="1588"/>
                </a:xfrm>
                <a:prstGeom prst="line">
                  <a:avLst/>
                </a:prstGeom>
                <a:noFill/>
                <a:ln w="76200" cap="sq" algn="ctr">
                  <a:solidFill>
                    <a:srgbClr val="FFC000"/>
                  </a:solidFill>
                  <a:miter lim="800000"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" name="Straight Connector 39">
                  <a:extLst>
                    <a:ext uri="{FF2B5EF4-FFF2-40B4-BE49-F238E27FC236}">
                      <a16:creationId xmlns:a16="http://schemas.microsoft.com/office/drawing/2014/main" id="{5BFD58DB-43A1-44FE-BA51-6D727699DB2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6472495" y="5353077"/>
                  <a:ext cx="434109" cy="1588"/>
                </a:xfrm>
                <a:prstGeom prst="line">
                  <a:avLst/>
                </a:prstGeom>
                <a:noFill/>
                <a:ln w="76200" cap="sq" algn="ctr">
                  <a:solidFill>
                    <a:srgbClr val="FF0000"/>
                  </a:solidFill>
                  <a:miter lim="800000"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4" name="TextBox 40">
                  <a:extLst>
                    <a:ext uri="{FF2B5EF4-FFF2-40B4-BE49-F238E27FC236}">
                      <a16:creationId xmlns:a16="http://schemas.microsoft.com/office/drawing/2014/main" id="{393DC8E6-8EA8-4C4C-9079-192D26D4ACF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994955" y="4602993"/>
                  <a:ext cx="1781222" cy="12010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</a:rPr>
                    <a:t>Escala = 10</a:t>
                  </a:r>
                </a:p>
                <a:p>
                  <a:pPr>
                    <a:defRPr/>
                  </a:pPr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</a:rPr>
                    <a:t>Escala =  6</a:t>
                  </a:r>
                </a:p>
                <a:p>
                  <a:pPr>
                    <a:defRPr/>
                  </a:pPr>
                  <a:r>
                    <a:rPr lang="en-GB" sz="1800" dirty="0">
                      <a:solidFill>
                        <a:schemeClr val="tx1"/>
                      </a:solidFill>
                      <a:latin typeface="Regular Aimsun Medium" panose="02000603040000020003" pitchFamily="50" charset="0"/>
                    </a:rPr>
                    <a:t>Escala =  4</a:t>
                  </a:r>
                </a:p>
                <a:p>
                  <a:pPr>
                    <a:defRPr/>
                  </a:pPr>
                  <a:endParaRPr lang="en-GB" sz="1800" dirty="0">
                    <a:solidFill>
                      <a:schemeClr val="tx1"/>
                    </a:solidFill>
                    <a:latin typeface="Regular Aimsun Medium" panose="02000603040000020003" pitchFamily="50" charset="0"/>
                  </a:endParaRPr>
                </a:p>
              </p:txBody>
            </p:sp>
          </p:grpSp>
          <p:sp>
            <p:nvSpPr>
              <p:cNvPr id="10" name="Rectangle 42">
                <a:extLst>
                  <a:ext uri="{FF2B5EF4-FFF2-40B4-BE49-F238E27FC236}">
                    <a16:creationId xmlns:a16="http://schemas.microsoft.com/office/drawing/2014/main" id="{DDFA3CA1-F6D4-4DF4-A8C2-5B956F8B866B}"/>
                  </a:ext>
                </a:extLst>
              </p:cNvPr>
              <p:cNvSpPr/>
              <p:nvPr/>
            </p:nvSpPr>
            <p:spPr bwMode="auto">
              <a:xfrm>
                <a:off x="7014029" y="4371975"/>
                <a:ext cx="2743200" cy="1027113"/>
              </a:xfrm>
              <a:prstGeom prst="rect">
                <a:avLst/>
              </a:prstGeom>
              <a:noFill/>
              <a:ln w="12700" cap="sq" cmpd="sng" algn="ctr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 dirty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164135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Seleção de rotas - C-Logit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O modelo Logit não considera que algumas alternativas são semelhantes</a:t>
            </a:r>
          </a:p>
          <a:p>
            <a:endParaRPr lang="en-GB" dirty="0"/>
          </a:p>
          <a:p>
            <a:r>
              <a:rPr lang="en-GB" dirty="0"/>
              <a:t>C-Logit:</a:t>
            </a:r>
          </a:p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91FFA71-D8CC-4509-AA15-ECB94534406A}"/>
              </a:ext>
            </a:extLst>
          </p:cNvPr>
          <p:cNvGrpSpPr/>
          <p:nvPr/>
        </p:nvGrpSpPr>
        <p:grpSpPr>
          <a:xfrm>
            <a:off x="1940606" y="2209403"/>
            <a:ext cx="8966760" cy="4209905"/>
            <a:chOff x="1940606" y="2209403"/>
            <a:chExt cx="8966760" cy="4209905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8757AED-6FDB-4A71-9975-FC2650FF7241}"/>
                </a:ext>
              </a:extLst>
            </p:cNvPr>
            <p:cNvGrpSpPr/>
            <p:nvPr/>
          </p:nvGrpSpPr>
          <p:grpSpPr>
            <a:xfrm>
              <a:off x="4321711" y="2209403"/>
              <a:ext cx="5941724" cy="1538287"/>
              <a:chOff x="4266294" y="2366421"/>
              <a:chExt cx="5941724" cy="1538287"/>
            </a:xfrm>
          </p:grpSpPr>
          <p:graphicFrame>
            <p:nvGraphicFramePr>
              <p:cNvPr id="26" name="Object 3">
                <a:extLst>
                  <a:ext uri="{FF2B5EF4-FFF2-40B4-BE49-F238E27FC236}">
                    <a16:creationId xmlns:a16="http://schemas.microsoft.com/office/drawing/2014/main" id="{39860427-72F6-47B8-906A-43A4E02CADA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66294" y="2647408"/>
              <a:ext cx="2514600" cy="12573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3" imgW="1040948" imgH="520474" progId="Equation.3">
                      <p:embed/>
                    </p:oleObj>
                  </mc:Choice>
                  <mc:Fallback>
                    <p:oleObj name="Equation" r:id="rId3" imgW="1040948" imgH="520474" progId="Equation.3">
                      <p:embed/>
                      <p:pic>
                        <p:nvPicPr>
                          <p:cNvPr id="26" name="Object 3">
                            <a:extLst>
                              <a:ext uri="{FF2B5EF4-FFF2-40B4-BE49-F238E27FC236}">
                                <a16:creationId xmlns:a16="http://schemas.microsoft.com/office/drawing/2014/main" id="{39860427-72F6-47B8-906A-43A4E02CADA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6294" y="2647408"/>
                            <a:ext cx="2514600" cy="1257300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12700" cap="sq">
                                <a:solidFill>
                                  <a:schemeClr val="tx1"/>
                                </a:solidFill>
                                <a:miter lim="800000"/>
                                <a:headEnd type="none" w="sm" len="sm"/>
                                <a:tailEnd type="none" w="sm" len="sm"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8099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">
                <a:extLst>
                  <a:ext uri="{FF2B5EF4-FFF2-40B4-BE49-F238E27FC236}">
                    <a16:creationId xmlns:a16="http://schemas.microsoft.com/office/drawing/2014/main" id="{48C2B3F0-4C93-4CE5-B285-E4516C4D3DD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312418" y="2611436"/>
              <a:ext cx="2895600" cy="927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" imgW="1586811" imgH="507780" progId="Equation.3">
                      <p:embed/>
                    </p:oleObj>
                  </mc:Choice>
                  <mc:Fallback>
                    <p:oleObj name="Equation" r:id="rId5" imgW="1586811" imgH="507780" progId="Equation.3">
                      <p:embed/>
                      <p:pic>
                        <p:nvPicPr>
                          <p:cNvPr id="27" name="Object 4">
                            <a:extLst>
                              <a:ext uri="{FF2B5EF4-FFF2-40B4-BE49-F238E27FC236}">
                                <a16:creationId xmlns:a16="http://schemas.microsoft.com/office/drawing/2014/main" id="{48C2B3F0-4C93-4CE5-B285-E4516C4D3DD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312418" y="2611436"/>
                            <a:ext cx="2895600" cy="927100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12700" cap="sq">
                                <a:solidFill>
                                  <a:schemeClr val="tx1"/>
                                </a:solidFill>
                                <a:miter lim="800000"/>
                                <a:headEnd type="none" w="sm" len="sm"/>
                                <a:tailEnd type="none" w="sm" len="sm"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8099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8" name="Freeform 12">
                <a:extLst>
                  <a:ext uri="{FF2B5EF4-FFF2-40B4-BE49-F238E27FC236}">
                    <a16:creationId xmlns:a16="http://schemas.microsoft.com/office/drawing/2014/main" id="{6D598147-8E43-4971-9518-35346188FF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4806" y="2366421"/>
                <a:ext cx="1105860" cy="496887"/>
              </a:xfrm>
              <a:custGeom>
                <a:avLst/>
                <a:gdLst>
                  <a:gd name="T0" fmla="*/ 0 w 866274"/>
                  <a:gd name="T1" fmla="*/ 300475 h 497305"/>
                  <a:gd name="T2" fmla="*/ 207289 w 866274"/>
                  <a:gd name="T3" fmla="*/ 53769 h 497305"/>
                  <a:gd name="T4" fmla="*/ 489953 w 866274"/>
                  <a:gd name="T5" fmla="*/ 72747 h 497305"/>
                  <a:gd name="T6" fmla="*/ 847996 w 866274"/>
                  <a:gd name="T7" fmla="*/ 490247 h 4973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6274"/>
                  <a:gd name="T13" fmla="*/ 0 h 497305"/>
                  <a:gd name="T14" fmla="*/ 866274 w 866274"/>
                  <a:gd name="T15" fmla="*/ 497305 h 4973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6274" h="497305">
                    <a:moveTo>
                      <a:pt x="0" y="304800"/>
                    </a:moveTo>
                    <a:cubicBezTo>
                      <a:pt x="64168" y="198922"/>
                      <a:pt x="128337" y="93044"/>
                      <a:pt x="211756" y="54543"/>
                    </a:cubicBezTo>
                    <a:cubicBezTo>
                      <a:pt x="295175" y="16042"/>
                      <a:pt x="391428" y="0"/>
                      <a:pt x="500514" y="73794"/>
                    </a:cubicBezTo>
                    <a:cubicBezTo>
                      <a:pt x="609600" y="147588"/>
                      <a:pt x="737937" y="322446"/>
                      <a:pt x="866274" y="497305"/>
                    </a:cubicBezTo>
                  </a:path>
                </a:pathLst>
              </a:custGeom>
              <a:noFill/>
              <a:ln w="28575" cap="sq" algn="ctr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" name="Freeform 13">
                <a:extLst>
                  <a:ext uri="{FF2B5EF4-FFF2-40B4-BE49-F238E27FC236}">
                    <a16:creationId xmlns:a16="http://schemas.microsoft.com/office/drawing/2014/main" id="{212DEF7F-F6E6-46EC-8616-6D0911FF4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6465454" y="3314156"/>
                <a:ext cx="975211" cy="328613"/>
              </a:xfrm>
              <a:custGeom>
                <a:avLst/>
                <a:gdLst>
                  <a:gd name="T0" fmla="*/ 0 w 866274"/>
                  <a:gd name="T1" fmla="*/ 176 h 497305"/>
                  <a:gd name="T2" fmla="*/ 26327 w 866274"/>
                  <a:gd name="T3" fmla="*/ 32 h 497305"/>
                  <a:gd name="T4" fmla="*/ 62228 w 866274"/>
                  <a:gd name="T5" fmla="*/ 42 h 497305"/>
                  <a:gd name="T6" fmla="*/ 107701 w 866274"/>
                  <a:gd name="T7" fmla="*/ 287 h 4973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6274"/>
                  <a:gd name="T13" fmla="*/ 0 h 497305"/>
                  <a:gd name="T14" fmla="*/ 866274 w 866274"/>
                  <a:gd name="T15" fmla="*/ 497305 h 4973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6274" h="497305">
                    <a:moveTo>
                      <a:pt x="0" y="304800"/>
                    </a:moveTo>
                    <a:cubicBezTo>
                      <a:pt x="64168" y="198922"/>
                      <a:pt x="128337" y="93044"/>
                      <a:pt x="211756" y="54543"/>
                    </a:cubicBezTo>
                    <a:cubicBezTo>
                      <a:pt x="295175" y="16042"/>
                      <a:pt x="391428" y="0"/>
                      <a:pt x="500514" y="73794"/>
                    </a:cubicBezTo>
                    <a:cubicBezTo>
                      <a:pt x="609600" y="147588"/>
                      <a:pt x="737937" y="322446"/>
                      <a:pt x="866274" y="497305"/>
                    </a:cubicBezTo>
                  </a:path>
                </a:pathLst>
              </a:custGeom>
              <a:noFill/>
              <a:ln w="28575" cap="sq" algn="ctr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8" name="TextBox 14">
              <a:extLst>
                <a:ext uri="{FF2B5EF4-FFF2-40B4-BE49-F238E27FC236}">
                  <a16:creationId xmlns:a16="http://schemas.microsoft.com/office/drawing/2014/main" id="{81B66BD1-8B79-4619-8009-906EEA76DD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5198" y="3522265"/>
              <a:ext cx="2992614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defTabSz="449263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GB" sz="14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onde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en-GB" sz="1400" i="1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V</a:t>
              </a:r>
              <a:r>
                <a:rPr lang="en-GB" sz="1400" i="1" baseline="-250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i</a:t>
              </a:r>
              <a:r>
                <a:rPr lang="en-GB" sz="1400" i="1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 </a:t>
              </a:r>
              <a:r>
                <a:rPr lang="en-GB" sz="14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= -Cost(</a:t>
              </a:r>
              <a:r>
                <a:rPr lang="en-GB" sz="1400" dirty="0" err="1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i</a:t>
              </a:r>
              <a:r>
                <a:rPr lang="en-GB" sz="14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) / 3600</a:t>
              </a:r>
            </a:p>
            <a:p>
              <a:pPr eaLnBrk="1" hangingPunct="1">
                <a:lnSpc>
                  <a:spcPct val="90000"/>
                </a:lnSpc>
                <a:buFont typeface="Symbol" pitchFamily="18" charset="2"/>
                <a:buChar char="q"/>
              </a:pPr>
              <a:r>
                <a:rPr lang="en-GB" sz="14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: Fator de escala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GB" sz="14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 pitchFamily="18" charset="2"/>
                </a:rPr>
                <a:t>CF: Fator de Similaridade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   </a:t>
              </a:r>
              <a:r>
                <a:rPr lang="en-GB" sz="1200" i="1" dirty="0" err="1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L</a:t>
              </a:r>
              <a:r>
                <a:rPr lang="en-GB" sz="1200" i="1" baseline="-25000" dirty="0" err="1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lk</a:t>
              </a: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: </a:t>
              </a:r>
              <a:r>
                <a:rPr lang="en-GB" sz="12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comprimento</a:t>
              </a: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</a:t>
              </a:r>
              <a:r>
                <a:rPr lang="en-GB" sz="12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dos arcos comuns às rotas </a:t>
              </a: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l</a:t>
              </a:r>
              <a:r>
                <a:rPr lang="en-GB" sz="12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e </a:t>
              </a: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k</a:t>
              </a:r>
              <a:endParaRPr lang="en-GB" sz="1200" dirty="0">
                <a:solidFill>
                  <a:schemeClr val="tx1"/>
                </a:solidFill>
                <a:latin typeface="Regular Aimsun Medium" panose="02000603040000020003" pitchFamily="50" charset="0"/>
              </a:endParaRPr>
            </a:p>
            <a:p>
              <a:pPr eaLnBrk="1" hangingPunct="1">
                <a:lnSpc>
                  <a:spcPct val="90000"/>
                </a:lnSpc>
              </a:pP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   </a:t>
              </a:r>
              <a:r>
                <a:rPr lang="en-GB" sz="1200" i="1" dirty="0" err="1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L</a:t>
              </a:r>
              <a:r>
                <a:rPr lang="en-GB" sz="1200" i="1" baseline="-25000" dirty="0" err="1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l</a:t>
              </a:r>
              <a:r>
                <a:rPr lang="en-GB" sz="1200" i="1" baseline="-250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,</a:t>
              </a:r>
              <a:r>
                <a:rPr lang="en-GB" sz="12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</a:t>
              </a: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L</a:t>
              </a:r>
              <a:r>
                <a:rPr lang="en-GB" sz="1200" i="1" baseline="-250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k</a:t>
              </a:r>
              <a:r>
                <a:rPr lang="en-GB" sz="12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: comprimento das rotas </a:t>
              </a: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l</a:t>
              </a:r>
              <a:r>
                <a:rPr lang="en-GB" sz="12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e </a:t>
              </a:r>
              <a:r>
                <a:rPr lang="en-GB" sz="1200" i="1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k</a:t>
              </a:r>
              <a:r>
                <a:rPr lang="en-GB" sz="14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</a:t>
              </a:r>
            </a:p>
          </p:txBody>
        </p:sp>
        <p:grpSp>
          <p:nvGrpSpPr>
            <p:cNvPr id="9" name="Group 30">
              <a:extLst>
                <a:ext uri="{FF2B5EF4-FFF2-40B4-BE49-F238E27FC236}">
                  <a16:creationId xmlns:a16="http://schemas.microsoft.com/office/drawing/2014/main" id="{57E53AEB-54B5-4208-9B76-5684E0DEFE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0606" y="3450683"/>
              <a:ext cx="3963988" cy="2968625"/>
              <a:chOff x="682625" y="3238609"/>
              <a:chExt cx="3963988" cy="2968516"/>
            </a:xfrm>
          </p:grpSpPr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FD93DD80-0D3B-4A02-87FD-7DC3A67CF7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9338" y="3975100"/>
                <a:ext cx="3340100" cy="2001838"/>
              </a:xfrm>
              <a:custGeom>
                <a:avLst/>
                <a:gdLst>
                  <a:gd name="T0" fmla="*/ 0 w 3397718"/>
                  <a:gd name="T1" fmla="*/ 0 h 1963553"/>
                  <a:gd name="T2" fmla="*/ 558884 w 3397718"/>
                  <a:gd name="T3" fmla="*/ 163529 h 1963553"/>
                  <a:gd name="T4" fmla="*/ 1004576 w 3397718"/>
                  <a:gd name="T5" fmla="*/ 599606 h 1963553"/>
                  <a:gd name="T6" fmla="*/ 1280477 w 3397718"/>
                  <a:gd name="T7" fmla="*/ 1362742 h 1963553"/>
                  <a:gd name="T8" fmla="*/ 1605905 w 3397718"/>
                  <a:gd name="T9" fmla="*/ 2289405 h 1963553"/>
                  <a:gd name="T10" fmla="*/ 2497281 w 3397718"/>
                  <a:gd name="T11" fmla="*/ 2779983 h 19635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97718"/>
                  <a:gd name="T19" fmla="*/ 0 h 1963553"/>
                  <a:gd name="T20" fmla="*/ 3397718 w 3397718"/>
                  <a:gd name="T21" fmla="*/ 1963553 h 19635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97718" h="1963553">
                    <a:moveTo>
                      <a:pt x="0" y="0"/>
                    </a:moveTo>
                    <a:cubicBezTo>
                      <a:pt x="266299" y="22459"/>
                      <a:pt x="532598" y="44918"/>
                      <a:pt x="760396" y="115503"/>
                    </a:cubicBezTo>
                    <a:cubicBezTo>
                      <a:pt x="988194" y="186088"/>
                      <a:pt x="1203157" y="282340"/>
                      <a:pt x="1366787" y="423511"/>
                    </a:cubicBezTo>
                    <a:cubicBezTo>
                      <a:pt x="1530417" y="564682"/>
                      <a:pt x="1605815" y="763604"/>
                      <a:pt x="1742173" y="962526"/>
                    </a:cubicBezTo>
                    <a:cubicBezTo>
                      <a:pt x="1878531" y="1161448"/>
                      <a:pt x="1909011" y="1450206"/>
                      <a:pt x="2184935" y="1617044"/>
                    </a:cubicBezTo>
                    <a:cubicBezTo>
                      <a:pt x="2460859" y="1783882"/>
                      <a:pt x="2929288" y="1873717"/>
                      <a:pt x="3397718" y="1963553"/>
                    </a:cubicBezTo>
                  </a:path>
                </a:pathLst>
              </a:custGeom>
              <a:noFill/>
              <a:ln w="28575" cap="sq" algn="ctr">
                <a:solidFill>
                  <a:srgbClr val="006600"/>
                </a:solidFill>
                <a:miter lim="800000"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" name="Freeform 18">
                <a:extLst>
                  <a:ext uri="{FF2B5EF4-FFF2-40B4-BE49-F238E27FC236}">
                    <a16:creationId xmlns:a16="http://schemas.microsoft.com/office/drawing/2014/main" id="{7C283695-2D98-4612-86FE-472EECA4DF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463" y="4119563"/>
                <a:ext cx="3619500" cy="2012950"/>
              </a:xfrm>
              <a:custGeom>
                <a:avLst/>
                <a:gdLst>
                  <a:gd name="T0" fmla="*/ 104104 w 3578993"/>
                  <a:gd name="T1" fmla="*/ 0 h 2071036"/>
                  <a:gd name="T2" fmla="*/ 115889 w 3578993"/>
                  <a:gd name="T3" fmla="*/ 530750 h 2071036"/>
                  <a:gd name="T4" fmla="*/ 799446 w 3578993"/>
                  <a:gd name="T5" fmla="*/ 905735 h 2071036"/>
                  <a:gd name="T6" fmla="*/ 2119415 w 3578993"/>
                  <a:gd name="T7" fmla="*/ 1026885 h 2071036"/>
                  <a:gd name="T8" fmla="*/ 3015099 w 3578993"/>
                  <a:gd name="T9" fmla="*/ 1211492 h 2071036"/>
                  <a:gd name="T10" fmla="*/ 4382203 w 3578993"/>
                  <a:gd name="T11" fmla="*/ 1205724 h 20710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78993"/>
                  <a:gd name="T19" fmla="*/ 0 h 2071036"/>
                  <a:gd name="T20" fmla="*/ 3578993 w 3578993"/>
                  <a:gd name="T21" fmla="*/ 2071036 h 20710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78993" h="2071036">
                    <a:moveTo>
                      <a:pt x="85023" y="0"/>
                    </a:moveTo>
                    <a:cubicBezTo>
                      <a:pt x="42511" y="316831"/>
                      <a:pt x="0" y="633663"/>
                      <a:pt x="94648" y="885524"/>
                    </a:cubicBezTo>
                    <a:cubicBezTo>
                      <a:pt x="189296" y="1137385"/>
                      <a:pt x="380197" y="1373204"/>
                      <a:pt x="652913" y="1511166"/>
                    </a:cubicBezTo>
                    <a:cubicBezTo>
                      <a:pt x="925629" y="1649128"/>
                      <a:pt x="1429351" y="1628274"/>
                      <a:pt x="1730943" y="1713297"/>
                    </a:cubicBezTo>
                    <a:cubicBezTo>
                      <a:pt x="2032535" y="1798320"/>
                      <a:pt x="2154455" y="1971575"/>
                      <a:pt x="2462463" y="2021305"/>
                    </a:cubicBezTo>
                    <a:cubicBezTo>
                      <a:pt x="2770471" y="2071036"/>
                      <a:pt x="3174732" y="2041358"/>
                      <a:pt x="3578993" y="2011680"/>
                    </a:cubicBezTo>
                  </a:path>
                </a:pathLst>
              </a:custGeom>
              <a:noFill/>
              <a:ln w="28575" cap="sq" algn="ctr">
                <a:solidFill>
                  <a:srgbClr val="FF9900"/>
                </a:solidFill>
                <a:miter lim="800000"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" name="Freeform 19">
                <a:extLst>
                  <a:ext uri="{FF2B5EF4-FFF2-40B4-BE49-F238E27FC236}">
                    <a16:creationId xmlns:a16="http://schemas.microsoft.com/office/drawing/2014/main" id="{A41997F4-4D99-4D9B-8FBE-5A9C80093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426498">
                <a:off x="1020763" y="3433763"/>
                <a:ext cx="1268412" cy="1038225"/>
              </a:xfrm>
              <a:custGeom>
                <a:avLst/>
                <a:gdLst>
                  <a:gd name="T0" fmla="*/ 125283 w 1453415"/>
                  <a:gd name="T1" fmla="*/ 17028819 h 880712"/>
                  <a:gd name="T2" fmla="*/ 90437 w 1453415"/>
                  <a:gd name="T3" fmla="*/ 6048494 h 880712"/>
                  <a:gd name="T4" fmla="*/ 35676 w 1453415"/>
                  <a:gd name="T5" fmla="*/ 279165 h 880712"/>
                  <a:gd name="T6" fmla="*/ 0 w 1453415"/>
                  <a:gd name="T7" fmla="*/ 4373535 h 8807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53415"/>
                  <a:gd name="T13" fmla="*/ 0 h 880712"/>
                  <a:gd name="T14" fmla="*/ 1453415 w 1453415"/>
                  <a:gd name="T15" fmla="*/ 880712 h 8807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53415" h="880712">
                    <a:moveTo>
                      <a:pt x="1453415" y="880712"/>
                    </a:moveTo>
                    <a:cubicBezTo>
                      <a:pt x="1337912" y="668956"/>
                      <a:pt x="1222409" y="457200"/>
                      <a:pt x="1049154" y="312821"/>
                    </a:cubicBezTo>
                    <a:cubicBezTo>
                      <a:pt x="875899" y="168442"/>
                      <a:pt x="588746" y="28876"/>
                      <a:pt x="413887" y="14438"/>
                    </a:cubicBezTo>
                    <a:cubicBezTo>
                      <a:pt x="239028" y="0"/>
                      <a:pt x="119514" y="113097"/>
                      <a:pt x="0" y="226194"/>
                    </a:cubicBezTo>
                  </a:path>
                </a:pathLst>
              </a:custGeom>
              <a:noFill/>
              <a:ln w="28575" cap="sq" algn="ctr">
                <a:solidFill>
                  <a:srgbClr val="92D05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" name="Oval 20">
                <a:extLst>
                  <a:ext uri="{FF2B5EF4-FFF2-40B4-BE49-F238E27FC236}">
                    <a16:creationId xmlns:a16="http://schemas.microsoft.com/office/drawing/2014/main" id="{E4893DDF-3EEA-4A37-B4A4-537B40FFCF73}"/>
                  </a:ext>
                </a:extLst>
              </p:cNvPr>
              <p:cNvSpPr/>
              <p:nvPr/>
            </p:nvSpPr>
            <p:spPr bwMode="auto">
              <a:xfrm>
                <a:off x="2281238" y="4311720"/>
                <a:ext cx="104775" cy="114296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es-ES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" name="Oval 15">
                <a:extLst>
                  <a:ext uri="{FF2B5EF4-FFF2-40B4-BE49-F238E27FC236}">
                    <a16:creationId xmlns:a16="http://schemas.microsoft.com/office/drawing/2014/main" id="{FBE7B599-530B-47C9-AC6E-2BC7B7962A62}"/>
                  </a:ext>
                </a:extLst>
              </p:cNvPr>
              <p:cNvSpPr/>
              <p:nvPr/>
            </p:nvSpPr>
            <p:spPr bwMode="auto">
              <a:xfrm>
                <a:off x="682625" y="3735479"/>
                <a:ext cx="385763" cy="36511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D</a:t>
                </a:r>
              </a:p>
            </p:txBody>
          </p:sp>
          <p:sp>
            <p:nvSpPr>
              <p:cNvPr id="21" name="TextBox 22">
                <a:extLst>
                  <a:ext uri="{FF2B5EF4-FFF2-40B4-BE49-F238E27FC236}">
                    <a16:creationId xmlns:a16="http://schemas.microsoft.com/office/drawing/2014/main" id="{CA384070-A45D-41AF-8098-D76520AA5D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84500" y="5182825"/>
                <a:ext cx="356188" cy="36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" sz="18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5’</a:t>
                </a:r>
              </a:p>
            </p:txBody>
          </p:sp>
          <p:sp>
            <p:nvSpPr>
              <p:cNvPr id="22" name="TextBox 23">
                <a:extLst>
                  <a:ext uri="{FF2B5EF4-FFF2-40B4-BE49-F238E27FC236}">
                    <a16:creationId xmlns:a16="http://schemas.microsoft.com/office/drawing/2014/main" id="{8DDBB199-8DAF-4B07-9458-B5678C6204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72234" y="4044547"/>
                <a:ext cx="356188" cy="36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" sz="1800" dirty="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1’</a:t>
                </a:r>
              </a:p>
            </p:txBody>
          </p:sp>
          <p:sp>
            <p:nvSpPr>
              <p:cNvPr id="23" name="TextBox 24">
                <a:extLst>
                  <a:ext uri="{FF2B5EF4-FFF2-40B4-BE49-F238E27FC236}">
                    <a16:creationId xmlns:a16="http://schemas.microsoft.com/office/drawing/2014/main" id="{086702E9-C18A-4CE1-B27E-58928E8734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6250" y="3238609"/>
                <a:ext cx="356188" cy="36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" sz="18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2’</a:t>
                </a:r>
              </a:p>
            </p:txBody>
          </p:sp>
          <p:sp>
            <p:nvSpPr>
              <p:cNvPr id="24" name="TextBox 25">
                <a:extLst>
                  <a:ext uri="{FF2B5EF4-FFF2-40B4-BE49-F238E27FC236}">
                    <a16:creationId xmlns:a16="http://schemas.microsoft.com/office/drawing/2014/main" id="{1E11342E-D89E-452F-A696-5AE684DDE7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43088" y="5664200"/>
                <a:ext cx="356188" cy="36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" sz="180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8’</a:t>
                </a:r>
              </a:p>
            </p:txBody>
          </p:sp>
          <p:sp>
            <p:nvSpPr>
              <p:cNvPr id="25" name="Oval 26">
                <a:extLst>
                  <a:ext uri="{FF2B5EF4-FFF2-40B4-BE49-F238E27FC236}">
                    <a16:creationId xmlns:a16="http://schemas.microsoft.com/office/drawing/2014/main" id="{77F012E5-3670-479B-99D2-18D6A3EBB341}"/>
                  </a:ext>
                </a:extLst>
              </p:cNvPr>
              <p:cNvSpPr/>
              <p:nvPr/>
            </p:nvSpPr>
            <p:spPr bwMode="auto">
              <a:xfrm>
                <a:off x="4262438" y="5840426"/>
                <a:ext cx="384175" cy="366699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Regular Aimsun Medium" panose="02000603040000020003" pitchFamily="50" charset="0"/>
                  </a:rPr>
                  <a:t>O</a:t>
                </a:r>
              </a:p>
            </p:txBody>
          </p:sp>
        </p:grpSp>
        <p:sp>
          <p:nvSpPr>
            <p:cNvPr id="10" name="Text Box 6">
              <a:extLst>
                <a:ext uri="{FF2B5EF4-FFF2-40B4-BE49-F238E27FC236}">
                  <a16:creationId xmlns:a16="http://schemas.microsoft.com/office/drawing/2014/main" id="{0ED855B7-F7B2-457D-9152-353E7F4A0B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471455">
              <a:off x="8940454" y="4077252"/>
              <a:ext cx="1966912" cy="10156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20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/>
                </a:rPr>
                <a:t>Regra prática</a:t>
              </a:r>
              <a:endParaRPr lang="es-ES" sz="2000" dirty="0">
                <a:solidFill>
                  <a:schemeClr val="tx1"/>
                </a:solidFill>
                <a:latin typeface="Regular Aimsun Medium" panose="02000603040000020003" pitchFamily="50" charset="0"/>
                <a:sym typeface="Symbol"/>
              </a:endParaRPr>
            </a:p>
            <a:p>
              <a:pPr algn="ctr">
                <a:defRPr/>
              </a:pPr>
              <a:r>
                <a:rPr lang="es-ES" sz="2000" dirty="0">
                  <a:solidFill>
                    <a:schemeClr val="tx1"/>
                  </a:solidFill>
                  <a:latin typeface="Regular Aimsun Medium" panose="02000603040000020003" pitchFamily="50" charset="0"/>
                  <a:sym typeface="Symbol"/>
                </a:rPr>
                <a:t></a:t>
              </a:r>
              <a:r>
                <a:rPr lang="es-ES" sz="20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= 1</a:t>
              </a:r>
            </a:p>
            <a:p>
              <a:pPr algn="ctr">
                <a:defRPr/>
              </a:pPr>
              <a:r>
                <a:rPr lang="es-ES" sz="20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0 &lt; </a:t>
              </a:r>
              <a:r>
                <a:rPr lang="el-GR" sz="20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β</a:t>
              </a:r>
              <a:r>
                <a:rPr lang="es-ES" sz="2000" dirty="0">
                  <a:solidFill>
                    <a:schemeClr val="tx1"/>
                  </a:solidFill>
                  <a:latin typeface="Regular Aimsun Medium" panose="02000603040000020003" pitchFamily="50" charset="0"/>
                </a:rPr>
                <a:t> &lt; 2</a:t>
              </a: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05BA2E85-9BA2-4EF5-B4F4-C296C283C402}"/>
                </a:ext>
              </a:extLst>
            </p:cNvPr>
            <p:cNvGrpSpPr/>
            <p:nvPr/>
          </p:nvGrpSpPr>
          <p:grpSpPr>
            <a:xfrm>
              <a:off x="6334806" y="5276308"/>
              <a:ext cx="2606675" cy="1143000"/>
              <a:chOff x="6334806" y="5276308"/>
              <a:chExt cx="2606675" cy="1143000"/>
            </a:xfrm>
          </p:grpSpPr>
          <p:sp>
            <p:nvSpPr>
              <p:cNvPr id="12" name="Text Box 6">
                <a:extLst>
                  <a:ext uri="{FF2B5EF4-FFF2-40B4-BE49-F238E27FC236}">
                    <a16:creationId xmlns:a16="http://schemas.microsoft.com/office/drawing/2014/main" id="{4CDC0215-A31A-478E-8D13-6225ED41A1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37981" y="5711283"/>
                <a:ext cx="2603500" cy="70802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s-ES" sz="1400" dirty="0">
                    <a:latin typeface="Regular Aimsun Medium" panose="02000603040000020003" pitchFamily="50" charset="0"/>
                  </a:rPr>
                  <a:t>LOGIT:       </a:t>
                </a:r>
                <a:r>
                  <a:rPr lang="es-ES" sz="2000" dirty="0">
                    <a:latin typeface="Regular Aimsun Medium" panose="02000603040000020003" pitchFamily="50" charset="0"/>
                  </a:rPr>
                  <a:t>A,B,C</a:t>
                </a:r>
                <a:endParaRPr lang="es-ES" sz="1400" dirty="0">
                  <a:latin typeface="Regular Aimsun Medium" panose="02000603040000020003" pitchFamily="50" charset="0"/>
                </a:endParaRPr>
              </a:p>
              <a:p>
                <a:pPr algn="ctr">
                  <a:defRPr/>
                </a:pPr>
                <a:r>
                  <a:rPr lang="es-ES" sz="1400" dirty="0">
                    <a:latin typeface="Regular Aimsun Medium" panose="02000603040000020003" pitchFamily="50" charset="0"/>
                  </a:rPr>
                  <a:t>C-LOGIT:    </a:t>
                </a:r>
                <a:r>
                  <a:rPr lang="es-ES" sz="2000" dirty="0">
                    <a:latin typeface="Regular Aimsun Medium" panose="02000603040000020003" pitchFamily="50" charset="0"/>
                  </a:rPr>
                  <a:t>A,C,B</a:t>
                </a:r>
                <a:endParaRPr lang="es-ES" sz="1400" dirty="0">
                  <a:latin typeface="Regular Aimsun Medium" panose="02000603040000020003" pitchFamily="50" charset="0"/>
                </a:endParaRPr>
              </a:p>
            </p:txBody>
          </p:sp>
          <p:sp>
            <p:nvSpPr>
              <p:cNvPr id="13" name="TextBox 30">
                <a:extLst>
                  <a:ext uri="{FF2B5EF4-FFF2-40B4-BE49-F238E27FC236}">
                    <a16:creationId xmlns:a16="http://schemas.microsoft.com/office/drawing/2014/main" id="{D5677378-689F-4152-9B67-1D0611D2F5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34806" y="5279483"/>
                <a:ext cx="854075" cy="369888"/>
              </a:xfrm>
              <a:prstGeom prst="rect">
                <a:avLst/>
              </a:pr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" sz="1800" dirty="0">
                    <a:latin typeface="Regular Aimsun Medium" panose="02000603040000020003" pitchFamily="50" charset="0"/>
                  </a:rPr>
                  <a:t>A: 6’</a:t>
                </a:r>
              </a:p>
            </p:txBody>
          </p:sp>
          <p:sp>
            <p:nvSpPr>
              <p:cNvPr id="14" name="TextBox 32">
                <a:extLst>
                  <a:ext uri="{FF2B5EF4-FFF2-40B4-BE49-F238E27FC236}">
                    <a16:creationId xmlns:a16="http://schemas.microsoft.com/office/drawing/2014/main" id="{73914581-3B7E-499D-9104-918C43E378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36506" y="5277896"/>
                <a:ext cx="790575" cy="369887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" sz="1800" dirty="0">
                    <a:latin typeface="Regular Aimsun Medium" panose="02000603040000020003" pitchFamily="50" charset="0"/>
                  </a:rPr>
                  <a:t>B: 7’</a:t>
                </a:r>
              </a:p>
            </p:txBody>
          </p:sp>
          <p:sp>
            <p:nvSpPr>
              <p:cNvPr id="15" name="TextBox 33">
                <a:extLst>
                  <a:ext uri="{FF2B5EF4-FFF2-40B4-BE49-F238E27FC236}">
                    <a16:creationId xmlns:a16="http://schemas.microsoft.com/office/drawing/2014/main" id="{EF4CEF32-A780-41F7-B5A4-08F5B70350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2169" y="5276308"/>
                <a:ext cx="831850" cy="369888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" sz="1800">
                    <a:latin typeface="Regular Aimsun Medium" panose="02000603040000020003" pitchFamily="50" charset="0"/>
                  </a:rPr>
                  <a:t>C: 8’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26497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Escolha estocástica de rotas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Veículos guiados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A cada intervalo de cálculo da escolha de rotas, reaplique o modelo de escolha de rotas ao veículo, da posição atual até o destino</a:t>
            </a:r>
          </a:p>
          <a:p>
            <a:endParaRPr lang="en-US" dirty="0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C304877A-06BF-4C34-921F-EB6F05940F12}"/>
              </a:ext>
            </a:extLst>
          </p:cNvPr>
          <p:cNvGrpSpPr/>
          <p:nvPr/>
        </p:nvGrpSpPr>
        <p:grpSpPr>
          <a:xfrm>
            <a:off x="2917955" y="2542257"/>
            <a:ext cx="6356089" cy="3100294"/>
            <a:chOff x="2917955" y="2944869"/>
            <a:chExt cx="6356089" cy="3100294"/>
          </a:xfrm>
        </p:grpSpPr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913E1633-6F3D-4B7F-9224-64992AC0CF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312" y="2944869"/>
              <a:ext cx="6047373" cy="1544504"/>
              <a:chOff x="1448802" y="3106738"/>
              <a:chExt cx="6047373" cy="1543949"/>
            </a:xfrm>
          </p:grpSpPr>
          <p:sp>
            <p:nvSpPr>
              <p:cNvPr id="7" name="Freeform 1030">
                <a:extLst>
                  <a:ext uri="{FF2B5EF4-FFF2-40B4-BE49-F238E27FC236}">
                    <a16:creationId xmlns:a16="http://schemas.microsoft.com/office/drawing/2014/main" id="{116EC65F-3875-42D1-9308-3AE832A30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000" y="3424238"/>
                <a:ext cx="2857500" cy="804862"/>
              </a:xfrm>
              <a:custGeom>
                <a:avLst/>
                <a:gdLst>
                  <a:gd name="T0" fmla="*/ 0 w 1530"/>
                  <a:gd name="T1" fmla="*/ 2147483647 h 489"/>
                  <a:gd name="T2" fmla="*/ 2147483647 w 1530"/>
                  <a:gd name="T3" fmla="*/ 2147483647 h 489"/>
                  <a:gd name="T4" fmla="*/ 2147483647 w 1530"/>
                  <a:gd name="T5" fmla="*/ 2147483647 h 489"/>
                  <a:gd name="T6" fmla="*/ 2147483647 w 1530"/>
                  <a:gd name="T7" fmla="*/ 2147483647 h 4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30"/>
                  <a:gd name="T13" fmla="*/ 0 h 489"/>
                  <a:gd name="T14" fmla="*/ 1530 w 1530"/>
                  <a:gd name="T15" fmla="*/ 489 h 4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30" h="489">
                    <a:moveTo>
                      <a:pt x="0" y="489"/>
                    </a:moveTo>
                    <a:cubicBezTo>
                      <a:pt x="18" y="410"/>
                      <a:pt x="36" y="332"/>
                      <a:pt x="156" y="255"/>
                    </a:cubicBezTo>
                    <a:cubicBezTo>
                      <a:pt x="276" y="178"/>
                      <a:pt x="491" y="0"/>
                      <a:pt x="720" y="27"/>
                    </a:cubicBezTo>
                    <a:cubicBezTo>
                      <a:pt x="949" y="54"/>
                      <a:pt x="1239" y="235"/>
                      <a:pt x="1530" y="417"/>
                    </a:cubicBezTo>
                  </a:path>
                </a:pathLst>
              </a:custGeom>
              <a:noFill/>
              <a:ln w="38100">
                <a:solidFill>
                  <a:srgbClr val="FF6600"/>
                </a:solidFill>
                <a:prstDash val="sysDot"/>
                <a:miter lim="800000"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>
                  <a:latin typeface="Regular Medium" panose="02000603040000020003" pitchFamily="50" charset="0"/>
                </a:endParaRPr>
              </a:p>
            </p:txBody>
          </p:sp>
          <p:sp>
            <p:nvSpPr>
              <p:cNvPr id="8" name="Line 1029">
                <a:extLst>
                  <a:ext uri="{FF2B5EF4-FFF2-40B4-BE49-F238E27FC236}">
                    <a16:creationId xmlns:a16="http://schemas.microsoft.com/office/drawing/2014/main" id="{36FEE25D-CFC9-4DDD-8C2B-441DF64610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86000" y="4238625"/>
                <a:ext cx="5210175" cy="19050"/>
              </a:xfrm>
              <a:prstGeom prst="line">
                <a:avLst/>
              </a:prstGeom>
              <a:noFill/>
              <a:ln w="38100" cap="sq">
                <a:solidFill>
                  <a:srgbClr val="008000"/>
                </a:solidFill>
                <a:miter lim="800000"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>
                  <a:latin typeface="Regular Medium" panose="02000603040000020003" pitchFamily="50" charset="0"/>
                </a:endParaRPr>
              </a:p>
            </p:txBody>
          </p:sp>
          <p:sp>
            <p:nvSpPr>
              <p:cNvPr id="9" name="Text Box 1032">
                <a:extLst>
                  <a:ext uri="{FF2B5EF4-FFF2-40B4-BE49-F238E27FC236}">
                    <a16:creationId xmlns:a16="http://schemas.microsoft.com/office/drawing/2014/main" id="{8AF8C92B-562F-4144-9714-BCC41655A5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8575" y="3106738"/>
                <a:ext cx="1999650" cy="369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sz="1800" dirty="0">
                    <a:solidFill>
                      <a:schemeClr val="tx1"/>
                    </a:solidFill>
                    <a:latin typeface="Regular Medium" panose="02000603040000020003" pitchFamily="50" charset="0"/>
                  </a:rPr>
                  <a:t>Nova rota atribuída</a:t>
                </a:r>
              </a:p>
            </p:txBody>
          </p:sp>
          <p:sp>
            <p:nvSpPr>
              <p:cNvPr id="10" name="Text Box 1033">
                <a:extLst>
                  <a:ext uri="{FF2B5EF4-FFF2-40B4-BE49-F238E27FC236}">
                    <a16:creationId xmlns:a16="http://schemas.microsoft.com/office/drawing/2014/main" id="{F8778159-E703-4086-9C5F-07B7619988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8802" y="4281488"/>
                <a:ext cx="2129109" cy="369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5pPr>
                <a:lvl6pPr marL="25146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6pPr>
                <a:lvl7pPr marL="29718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7pPr>
                <a:lvl8pPr marL="34290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8pPr>
                <a:lvl9pPr marL="3886200" indent="-228600" defTabSz="449263" eaLnBrk="0" fontAlgn="base" hangingPunct="0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400">
                    <a:solidFill>
                      <a:schemeClr val="bg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sz="1800" dirty="0">
                    <a:solidFill>
                      <a:schemeClr val="tx1"/>
                    </a:solidFill>
                    <a:latin typeface="Regular Medium" panose="02000603040000020003" pitchFamily="50" charset="0"/>
                  </a:rPr>
                  <a:t>Rota inicialmente atribuída</a:t>
                </a:r>
              </a:p>
            </p:txBody>
          </p:sp>
          <p:pic>
            <p:nvPicPr>
              <p:cNvPr id="11" name="Picture 34" descr="C:\Documents and Settings\gabri.AIMSUN\Configuración local\Archivos temporales de Internet\Content.IE5\UL8P8DYF\MCj04348180000[1].png">
                <a:extLst>
                  <a:ext uri="{FF2B5EF4-FFF2-40B4-BE49-F238E27FC236}">
                    <a16:creationId xmlns:a16="http://schemas.microsoft.com/office/drawing/2014/main" id="{3D40F0BD-E4C7-4312-BB33-55FCE0C019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3850" y="3752850"/>
                <a:ext cx="762000" cy="762000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 prstMaterial="matte"/>
            </p:spPr>
          </p:pic>
        </p:grp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B08D6453-AF0C-4308-89C5-169725F34CCB}"/>
                </a:ext>
              </a:extLst>
            </p:cNvPr>
            <p:cNvGrpSpPr/>
            <p:nvPr/>
          </p:nvGrpSpPr>
          <p:grpSpPr>
            <a:xfrm>
              <a:off x="2917955" y="4954912"/>
              <a:ext cx="6356089" cy="1090251"/>
              <a:chOff x="3384680" y="4929641"/>
              <a:chExt cx="6356089" cy="1090251"/>
            </a:xfrm>
          </p:grpSpPr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054F4356-F572-4DDF-B409-7CA8C8AA70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84680" y="4929641"/>
                <a:ext cx="6356089" cy="1090251"/>
              </a:xfrm>
              <a:prstGeom prst="rect">
                <a:avLst/>
              </a:prstGeom>
            </p:spPr>
          </p:pic>
          <p:sp>
            <p:nvSpPr>
              <p:cNvPr id="14" name="Rectangle 12">
                <a:extLst>
                  <a:ext uri="{FF2B5EF4-FFF2-40B4-BE49-F238E27FC236}">
                    <a16:creationId xmlns:a16="http://schemas.microsoft.com/office/drawing/2014/main" id="{1631D262-A549-4089-A02B-6C008D6DE7A9}"/>
                  </a:ext>
                </a:extLst>
              </p:cNvPr>
              <p:cNvSpPr/>
              <p:nvPr/>
            </p:nvSpPr>
            <p:spPr bwMode="auto">
              <a:xfrm>
                <a:off x="3497883" y="5391848"/>
                <a:ext cx="6130613" cy="628044"/>
              </a:xfrm>
              <a:prstGeom prst="rect">
                <a:avLst/>
              </a:prstGeom>
              <a:noFill/>
              <a:ln w="19050">
                <a:solidFill>
                  <a:srgbClr val="EF44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  <p:sp>
            <p:nvSpPr>
              <p:cNvPr id="15" name="Rectangle 11">
                <a:extLst>
                  <a:ext uri="{FF2B5EF4-FFF2-40B4-BE49-F238E27FC236}">
                    <a16:creationId xmlns:a16="http://schemas.microsoft.com/office/drawing/2014/main" id="{81D47625-3385-42A8-BABA-EBD805E50C72}"/>
                  </a:ext>
                </a:extLst>
              </p:cNvPr>
              <p:cNvSpPr/>
              <p:nvPr/>
            </p:nvSpPr>
            <p:spPr bwMode="auto">
              <a:xfrm>
                <a:off x="7372350" y="4954912"/>
                <a:ext cx="966432" cy="149351"/>
              </a:xfrm>
              <a:prstGeom prst="rect">
                <a:avLst/>
              </a:prstGeom>
              <a:noFill/>
              <a:ln w="19050">
                <a:solidFill>
                  <a:srgbClr val="EF44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latin typeface="Regular Medium" panose="02000603040000020003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318900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aceleração TWOPAS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Modelo para veículos pesados em rampas</a:t>
            </a:r>
          </a:p>
          <a:p>
            <a:pPr lvl="1"/>
            <a:r>
              <a:rPr lang="en-GB" dirty="0"/>
              <a:t>Aclives</a:t>
            </a:r>
          </a:p>
          <a:p>
            <a:pPr lvl="2"/>
            <a:r>
              <a:rPr lang="en-GB" dirty="0"/>
              <a:t>Perfil de aceleração e velocidade de equilíbrio em função do peso, da potência do motor e da área frontal</a:t>
            </a:r>
          </a:p>
          <a:p>
            <a:pPr lvl="1"/>
            <a:r>
              <a:rPr lang="en-GB" dirty="0"/>
              <a:t>Declives</a:t>
            </a:r>
          </a:p>
          <a:p>
            <a:pPr lvl="2"/>
            <a:r>
              <a:rPr lang="en-GB" dirty="0"/>
              <a:t>Veículos pesados usam uma marcha mais baixa e reduzem a velocidade para evitar o superaquecimento dos freios. A velocidade depende do peso do veículo e da inclinação e extensão da rampa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96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Modelo de aceleração TWOPAS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00968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89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6F780410-BF3B-4462-B948-888C39041A07}"/>
              </a:ext>
            </a:extLst>
          </p:cNvPr>
          <p:cNvGrpSpPr/>
          <p:nvPr/>
        </p:nvGrpSpPr>
        <p:grpSpPr>
          <a:xfrm>
            <a:off x="3209756" y="3219647"/>
            <a:ext cx="4570582" cy="2875899"/>
            <a:chOff x="3209756" y="3219647"/>
            <a:chExt cx="4570582" cy="2875899"/>
          </a:xfrm>
        </p:grpSpPr>
        <p:pic>
          <p:nvPicPr>
            <p:cNvPr id="10" name="Imagen 6">
              <a:extLst>
                <a:ext uri="{FF2B5EF4-FFF2-40B4-BE49-F238E27FC236}">
                  <a16:creationId xmlns:a16="http://schemas.microsoft.com/office/drawing/2014/main" id="{87604868-994A-4E7D-8708-625E46CAD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4350" y="3225346"/>
              <a:ext cx="3455988" cy="287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36">
              <a:extLst>
                <a:ext uri="{FF2B5EF4-FFF2-40B4-BE49-F238E27FC236}">
                  <a16:creationId xmlns:a16="http://schemas.microsoft.com/office/drawing/2014/main" id="{EF0F2BEA-5A94-4CC9-A4B0-71C7B2ED1A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660214">
              <a:off x="3209756" y="3219647"/>
              <a:ext cx="1151277" cy="44319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Seção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F7D6B952-F5F0-438E-842E-E148DD1D77A2}"/>
              </a:ext>
            </a:extLst>
          </p:cNvPr>
          <p:cNvGrpSpPr/>
          <p:nvPr/>
        </p:nvGrpSpPr>
        <p:grpSpPr>
          <a:xfrm>
            <a:off x="1794650" y="1417485"/>
            <a:ext cx="7135393" cy="1568602"/>
            <a:chOff x="1794650" y="1417485"/>
            <a:chExt cx="7135393" cy="1568602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9FF1237-382F-4BCE-B65F-171491E4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3593" y="1730567"/>
              <a:ext cx="5886450" cy="304800"/>
            </a:xfrm>
            <a:prstGeom prst="rect">
              <a:avLst/>
            </a:prstGeom>
          </p:spPr>
        </p:pic>
        <p:sp>
          <p:nvSpPr>
            <p:cNvPr id="8" name="TextBox 38">
              <a:extLst>
                <a:ext uri="{FF2B5EF4-FFF2-40B4-BE49-F238E27FC236}">
                  <a16:creationId xmlns:a16="http://schemas.microsoft.com/office/drawing/2014/main" id="{691E7A99-9807-4B86-8201-95F64EBC4A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660214">
              <a:off x="1794650" y="1417485"/>
              <a:ext cx="1799788" cy="44319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lang="en-US" altLang="en-US" sz="2400" i="1" dirty="0">
                  <a:latin typeface="Regular Aimsun Medium" panose="02000603040000020003" pitchFamily="50" charset="0"/>
                  <a:cs typeface="Calibri" panose="020F0502020204030204" pitchFamily="34" charset="0"/>
                </a:rPr>
                <a:t>Tipo veic.</a:t>
              </a:r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416B0D7A-FF0A-4236-8264-8842E1121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3593" y="2100262"/>
              <a:ext cx="5886450" cy="8858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0925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B6F4A-250F-A34B-B84C-20E1411FB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Importando Redes do </a:t>
            </a:r>
            <a:r>
              <a:rPr lang="pt-BR" dirty="0" err="1"/>
              <a:t>OpenStreetMap</a:t>
            </a:r>
            <a:r>
              <a:rPr lang="pt-BR" dirty="0"/>
              <a:t> (OSM)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3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Ultrapassagem: duas faixas, mão dupla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Parâmetros do experimento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90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39">
            <a:extLst>
              <a:ext uri="{FF2B5EF4-FFF2-40B4-BE49-F238E27FC236}">
                <a16:creationId xmlns:a16="http://schemas.microsoft.com/office/drawing/2014/main" id="{6D85E169-F1DA-456C-BBCA-561BE64C6B51}"/>
              </a:ext>
            </a:extLst>
          </p:cNvPr>
          <p:cNvGrpSpPr>
            <a:grpSpLocks/>
          </p:cNvGrpSpPr>
          <p:nvPr/>
        </p:nvGrpSpPr>
        <p:grpSpPr bwMode="auto">
          <a:xfrm>
            <a:off x="1883957" y="4015692"/>
            <a:ext cx="7810500" cy="2017712"/>
            <a:chOff x="649306" y="4199791"/>
            <a:chExt cx="7809693" cy="2017513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FD29D3D5-2467-4163-A37D-2DA78E51D9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306" y="4199791"/>
              <a:ext cx="2520280" cy="2017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979B42E4-B818-415A-90C6-6AF85CAFC6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1986" y="4199791"/>
              <a:ext cx="2520280" cy="2017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BD387D88-6D9D-4AA7-AC09-5A408B690B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719" y="4199791"/>
              <a:ext cx="2520280" cy="2017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42B1CF4-E7ED-42C8-918A-955D436C66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09240" y="4424496"/>
              <a:ext cx="1079903" cy="307747"/>
              <a:chOff x="6528025" y="3426188"/>
              <a:chExt cx="1079903" cy="307747"/>
            </a:xfrm>
          </p:grpSpPr>
          <p:sp>
            <p:nvSpPr>
              <p:cNvPr id="34" name="TextBox 10">
                <a:extLst>
                  <a:ext uri="{FF2B5EF4-FFF2-40B4-BE49-F238E27FC236}">
                    <a16:creationId xmlns:a16="http://schemas.microsoft.com/office/drawing/2014/main" id="{A2D60E2A-3CE6-4D79-A15D-902768426B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28025" y="3426188"/>
                <a:ext cx="798534" cy="307747"/>
              </a:xfrm>
              <a:prstGeom prst="rect">
                <a:avLst/>
              </a:prstGeom>
              <a:solidFill>
                <a:srgbClr val="FF7C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" altLang="en-US" sz="14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80 km/h</a:t>
                </a:r>
              </a:p>
            </p:txBody>
          </p:sp>
          <p:cxnSp>
            <p:nvCxnSpPr>
              <p:cNvPr id="35" name="Straight Connector 11">
                <a:extLst>
                  <a:ext uri="{FF2B5EF4-FFF2-40B4-BE49-F238E27FC236}">
                    <a16:creationId xmlns:a16="http://schemas.microsoft.com/office/drawing/2014/main" id="{A1599814-7E75-43C2-84A3-8CC11DF1D2E5}"/>
                  </a:ext>
                </a:extLst>
              </p:cNvPr>
              <p:cNvCxnSpPr/>
              <p:nvPr/>
            </p:nvCxnSpPr>
            <p:spPr>
              <a:xfrm>
                <a:off x="7288873" y="3564984"/>
                <a:ext cx="319055" cy="1381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2">
              <a:extLst>
                <a:ext uri="{FF2B5EF4-FFF2-40B4-BE49-F238E27FC236}">
                  <a16:creationId xmlns:a16="http://schemas.microsoft.com/office/drawing/2014/main" id="{D0C7FFD8-DE1D-467B-8BD4-BFAEE720FC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65307" y="5710436"/>
              <a:ext cx="1227453" cy="307747"/>
              <a:chOff x="6188866" y="3426188"/>
              <a:chExt cx="1227453" cy="307747"/>
            </a:xfrm>
          </p:grpSpPr>
          <p:sp>
            <p:nvSpPr>
              <p:cNvPr id="32" name="TextBox 13">
                <a:extLst>
                  <a:ext uri="{FF2B5EF4-FFF2-40B4-BE49-F238E27FC236}">
                    <a16:creationId xmlns:a16="http://schemas.microsoft.com/office/drawing/2014/main" id="{59050D86-1D3F-42ED-B595-9D2948301A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28025" y="3426188"/>
                <a:ext cx="888294" cy="307747"/>
              </a:xfrm>
              <a:prstGeom prst="rect">
                <a:avLst/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" altLang="en-US" sz="14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100 km/h</a:t>
                </a:r>
              </a:p>
            </p:txBody>
          </p:sp>
          <p:cxnSp>
            <p:nvCxnSpPr>
              <p:cNvPr id="33" name="Straight Connector 14">
                <a:extLst>
                  <a:ext uri="{FF2B5EF4-FFF2-40B4-BE49-F238E27FC236}">
                    <a16:creationId xmlns:a16="http://schemas.microsoft.com/office/drawing/2014/main" id="{51413E7F-721B-472B-BE6C-4584773DC63C}"/>
                  </a:ext>
                </a:extLst>
              </p:cNvPr>
              <p:cNvCxnSpPr/>
              <p:nvPr/>
            </p:nvCxnSpPr>
            <p:spPr>
              <a:xfrm flipH="1" flipV="1">
                <a:off x="6188866" y="3426694"/>
                <a:ext cx="339690" cy="13809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5">
              <a:extLst>
                <a:ext uri="{FF2B5EF4-FFF2-40B4-BE49-F238E27FC236}">
                  <a16:creationId xmlns:a16="http://schemas.microsoft.com/office/drawing/2014/main" id="{8FAD399B-CD50-4C8E-AB2F-404066256B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44944" y="4438396"/>
              <a:ext cx="1080649" cy="307747"/>
              <a:chOff x="6528025" y="3426188"/>
              <a:chExt cx="1080649" cy="307747"/>
            </a:xfrm>
          </p:grpSpPr>
          <p:sp>
            <p:nvSpPr>
              <p:cNvPr id="30" name="TextBox 16">
                <a:extLst>
                  <a:ext uri="{FF2B5EF4-FFF2-40B4-BE49-F238E27FC236}">
                    <a16:creationId xmlns:a16="http://schemas.microsoft.com/office/drawing/2014/main" id="{78B239AD-824F-41A4-AA4F-55FC147968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28025" y="3426188"/>
                <a:ext cx="798534" cy="307747"/>
              </a:xfrm>
              <a:prstGeom prst="rect">
                <a:avLst/>
              </a:prstGeom>
              <a:solidFill>
                <a:srgbClr val="FF7C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" altLang="en-US" sz="14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60 km/h</a:t>
                </a:r>
              </a:p>
            </p:txBody>
          </p:sp>
          <p:cxnSp>
            <p:nvCxnSpPr>
              <p:cNvPr id="31" name="Straight Connector 17">
                <a:extLst>
                  <a:ext uri="{FF2B5EF4-FFF2-40B4-BE49-F238E27FC236}">
                    <a16:creationId xmlns:a16="http://schemas.microsoft.com/office/drawing/2014/main" id="{2C0ADB9E-383F-4EE9-AC2C-AFB545365B20}"/>
                  </a:ext>
                </a:extLst>
              </p:cNvPr>
              <p:cNvCxnSpPr/>
              <p:nvPr/>
            </p:nvCxnSpPr>
            <p:spPr>
              <a:xfrm>
                <a:off x="7288032" y="3563783"/>
                <a:ext cx="320642" cy="13968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id="{200A4684-140C-4197-923A-982509A6B4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0170" y="5723641"/>
              <a:ext cx="1228294" cy="308442"/>
              <a:chOff x="6188025" y="3425493"/>
              <a:chExt cx="1228294" cy="308442"/>
            </a:xfrm>
          </p:grpSpPr>
          <p:sp>
            <p:nvSpPr>
              <p:cNvPr id="28" name="TextBox 19">
                <a:extLst>
                  <a:ext uri="{FF2B5EF4-FFF2-40B4-BE49-F238E27FC236}">
                    <a16:creationId xmlns:a16="http://schemas.microsoft.com/office/drawing/2014/main" id="{082A60A4-EAB2-4552-9E09-D6C4355D83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28025" y="3426188"/>
                <a:ext cx="888294" cy="307747"/>
              </a:xfrm>
              <a:prstGeom prst="rect">
                <a:avLst/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" altLang="en-US" sz="14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100 km/h</a:t>
                </a:r>
              </a:p>
            </p:txBody>
          </p:sp>
          <p:cxnSp>
            <p:nvCxnSpPr>
              <p:cNvPr id="29" name="Straight Connector 20">
                <a:extLst>
                  <a:ext uri="{FF2B5EF4-FFF2-40B4-BE49-F238E27FC236}">
                    <a16:creationId xmlns:a16="http://schemas.microsoft.com/office/drawing/2014/main" id="{19B9EFDF-A223-4DEA-990A-2294AB491A54}"/>
                  </a:ext>
                </a:extLst>
              </p:cNvPr>
              <p:cNvCxnSpPr/>
              <p:nvPr/>
            </p:nvCxnSpPr>
            <p:spPr>
              <a:xfrm flipH="1" flipV="1">
                <a:off x="6188025" y="3425493"/>
                <a:ext cx="339690" cy="13809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21">
              <a:extLst>
                <a:ext uri="{FF2B5EF4-FFF2-40B4-BE49-F238E27FC236}">
                  <a16:creationId xmlns:a16="http://schemas.microsoft.com/office/drawing/2014/main" id="{FD20BADE-45D9-42ED-8B16-3A65FC2B3C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69386" y="4435094"/>
              <a:ext cx="1079959" cy="307747"/>
              <a:chOff x="6528025" y="3426188"/>
              <a:chExt cx="1079959" cy="307747"/>
            </a:xfrm>
          </p:grpSpPr>
          <p:sp>
            <p:nvSpPr>
              <p:cNvPr id="26" name="TextBox 22">
                <a:extLst>
                  <a:ext uri="{FF2B5EF4-FFF2-40B4-BE49-F238E27FC236}">
                    <a16:creationId xmlns:a16="http://schemas.microsoft.com/office/drawing/2014/main" id="{24598100-7428-47EE-BDB8-24EB40F7D7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28025" y="3426188"/>
                <a:ext cx="798534" cy="307747"/>
              </a:xfrm>
              <a:prstGeom prst="rect">
                <a:avLst/>
              </a:prstGeom>
              <a:solidFill>
                <a:srgbClr val="FF7C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" altLang="en-US" sz="14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92 km/h</a:t>
                </a:r>
              </a:p>
            </p:txBody>
          </p:sp>
          <p:cxnSp>
            <p:nvCxnSpPr>
              <p:cNvPr id="27" name="Straight Connector 23">
                <a:extLst>
                  <a:ext uri="{FF2B5EF4-FFF2-40B4-BE49-F238E27FC236}">
                    <a16:creationId xmlns:a16="http://schemas.microsoft.com/office/drawing/2014/main" id="{79A78390-D944-486F-986C-641433A00CC5}"/>
                  </a:ext>
                </a:extLst>
              </p:cNvPr>
              <p:cNvCxnSpPr/>
              <p:nvPr/>
            </p:nvCxnSpPr>
            <p:spPr>
              <a:xfrm>
                <a:off x="7288929" y="3563911"/>
                <a:ext cx="319055" cy="13968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24">
              <a:extLst>
                <a:ext uri="{FF2B5EF4-FFF2-40B4-BE49-F238E27FC236}">
                  <a16:creationId xmlns:a16="http://schemas.microsoft.com/office/drawing/2014/main" id="{C7311DE9-62A2-4EB3-9F27-06EE0044BB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5508" y="5720466"/>
              <a:ext cx="1227398" cy="308315"/>
              <a:chOff x="6188921" y="3425620"/>
              <a:chExt cx="1227398" cy="308315"/>
            </a:xfrm>
          </p:grpSpPr>
          <p:sp>
            <p:nvSpPr>
              <p:cNvPr id="24" name="TextBox 25">
                <a:extLst>
                  <a:ext uri="{FF2B5EF4-FFF2-40B4-BE49-F238E27FC236}">
                    <a16:creationId xmlns:a16="http://schemas.microsoft.com/office/drawing/2014/main" id="{F8DEE787-32C5-4A30-9E2C-05FB394D12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28025" y="3426188"/>
                <a:ext cx="888294" cy="307747"/>
              </a:xfrm>
              <a:prstGeom prst="rect">
                <a:avLst/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" altLang="en-US" sz="14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100 km/h</a:t>
                </a:r>
              </a:p>
            </p:txBody>
          </p:sp>
          <p:cxnSp>
            <p:nvCxnSpPr>
              <p:cNvPr id="25" name="Straight Connector 26">
                <a:extLst>
                  <a:ext uri="{FF2B5EF4-FFF2-40B4-BE49-F238E27FC236}">
                    <a16:creationId xmlns:a16="http://schemas.microsoft.com/office/drawing/2014/main" id="{7C2893A8-32EF-4B12-9152-4BA6F807B9D2}"/>
                  </a:ext>
                </a:extLst>
              </p:cNvPr>
              <p:cNvCxnSpPr/>
              <p:nvPr/>
            </p:nvCxnSpPr>
            <p:spPr>
              <a:xfrm flipH="1" flipV="1">
                <a:off x="6188921" y="3425620"/>
                <a:ext cx="339690" cy="13809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8FB986DE-8B2B-420E-98BC-0B3E01B9C5CF}"/>
                </a:ext>
              </a:extLst>
            </p:cNvPr>
            <p:cNvSpPr/>
            <p:nvPr/>
          </p:nvSpPr>
          <p:spPr>
            <a:xfrm>
              <a:off x="1104871" y="4814092"/>
              <a:ext cx="1323838" cy="723829"/>
            </a:xfrm>
            <a:custGeom>
              <a:avLst/>
              <a:gdLst>
                <a:gd name="connsiteX0" fmla="*/ 1171575 w 1323975"/>
                <a:gd name="connsiteY0" fmla="*/ 0 h 723900"/>
                <a:gd name="connsiteX1" fmla="*/ 1323975 w 1323975"/>
                <a:gd name="connsiteY1" fmla="*/ 28575 h 723900"/>
                <a:gd name="connsiteX2" fmla="*/ 190500 w 1323975"/>
                <a:gd name="connsiteY2" fmla="*/ 723900 h 723900"/>
                <a:gd name="connsiteX3" fmla="*/ 0 w 1323975"/>
                <a:gd name="connsiteY3" fmla="*/ 666750 h 723900"/>
                <a:gd name="connsiteX4" fmla="*/ 1171575 w 1323975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723900">
                  <a:moveTo>
                    <a:pt x="1171575" y="0"/>
                  </a:moveTo>
                  <a:lnTo>
                    <a:pt x="1323975" y="28575"/>
                  </a:lnTo>
                  <a:lnTo>
                    <a:pt x="190500" y="723900"/>
                  </a:lnTo>
                  <a:lnTo>
                    <a:pt x="0" y="666750"/>
                  </a:lnTo>
                  <a:lnTo>
                    <a:pt x="117157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s-ES" sz="2000">
                <a:latin typeface="Regular Aimsun Medium" panose="02000603040000020003" pitchFamily="50" charset="0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C5B0B013-F30C-41FF-BBC7-80265A3275CE}"/>
                </a:ext>
              </a:extLst>
            </p:cNvPr>
            <p:cNvSpPr/>
            <p:nvPr/>
          </p:nvSpPr>
          <p:spPr>
            <a:xfrm>
              <a:off x="3784294" y="4814092"/>
              <a:ext cx="1323838" cy="723829"/>
            </a:xfrm>
            <a:custGeom>
              <a:avLst/>
              <a:gdLst>
                <a:gd name="connsiteX0" fmla="*/ 1171575 w 1323975"/>
                <a:gd name="connsiteY0" fmla="*/ 0 h 723900"/>
                <a:gd name="connsiteX1" fmla="*/ 1323975 w 1323975"/>
                <a:gd name="connsiteY1" fmla="*/ 28575 h 723900"/>
                <a:gd name="connsiteX2" fmla="*/ 190500 w 1323975"/>
                <a:gd name="connsiteY2" fmla="*/ 723900 h 723900"/>
                <a:gd name="connsiteX3" fmla="*/ 0 w 1323975"/>
                <a:gd name="connsiteY3" fmla="*/ 666750 h 723900"/>
                <a:gd name="connsiteX4" fmla="*/ 1171575 w 1323975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723900">
                  <a:moveTo>
                    <a:pt x="1171575" y="0"/>
                  </a:moveTo>
                  <a:lnTo>
                    <a:pt x="1323975" y="28575"/>
                  </a:lnTo>
                  <a:lnTo>
                    <a:pt x="190500" y="723900"/>
                  </a:lnTo>
                  <a:lnTo>
                    <a:pt x="0" y="666750"/>
                  </a:lnTo>
                  <a:lnTo>
                    <a:pt x="1171575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s-ES" sz="2000">
                <a:latin typeface="Regular Aimsun Medium" panose="02000603040000020003" pitchFamily="50" charset="0"/>
              </a:endParaRPr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FE00B95E-156C-4E71-8CA0-E0FE7AB85998}"/>
                </a:ext>
              </a:extLst>
            </p:cNvPr>
            <p:cNvSpPr/>
            <p:nvPr/>
          </p:nvSpPr>
          <p:spPr>
            <a:xfrm>
              <a:off x="6374826" y="4823616"/>
              <a:ext cx="1325426" cy="723829"/>
            </a:xfrm>
            <a:custGeom>
              <a:avLst/>
              <a:gdLst>
                <a:gd name="connsiteX0" fmla="*/ 1171575 w 1323975"/>
                <a:gd name="connsiteY0" fmla="*/ 0 h 723900"/>
                <a:gd name="connsiteX1" fmla="*/ 1323975 w 1323975"/>
                <a:gd name="connsiteY1" fmla="*/ 28575 h 723900"/>
                <a:gd name="connsiteX2" fmla="*/ 190500 w 1323975"/>
                <a:gd name="connsiteY2" fmla="*/ 723900 h 723900"/>
                <a:gd name="connsiteX3" fmla="*/ 0 w 1323975"/>
                <a:gd name="connsiteY3" fmla="*/ 666750 h 723900"/>
                <a:gd name="connsiteX4" fmla="*/ 1171575 w 1323975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723900">
                  <a:moveTo>
                    <a:pt x="1171575" y="0"/>
                  </a:moveTo>
                  <a:lnTo>
                    <a:pt x="1323975" y="28575"/>
                  </a:lnTo>
                  <a:lnTo>
                    <a:pt x="190500" y="723900"/>
                  </a:lnTo>
                  <a:lnTo>
                    <a:pt x="0" y="666750"/>
                  </a:lnTo>
                  <a:lnTo>
                    <a:pt x="1171575" y="0"/>
                  </a:lnTo>
                  <a:close/>
                </a:path>
              </a:pathLst>
            </a:custGeom>
            <a:gradFill>
              <a:gsLst>
                <a:gs pos="0">
                  <a:srgbClr val="FF0000"/>
                </a:gs>
                <a:gs pos="100000">
                  <a:srgbClr val="92D05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s-ES" sz="2000">
                <a:latin typeface="Regular Aimsun Medium" panose="02000603040000020003" pitchFamily="50" charset="0"/>
              </a:endParaRPr>
            </a:p>
          </p:txBody>
        </p:sp>
        <p:sp>
          <p:nvSpPr>
            <p:cNvPr id="19" name="Cloud 31">
              <a:extLst>
                <a:ext uri="{FF2B5EF4-FFF2-40B4-BE49-F238E27FC236}">
                  <a16:creationId xmlns:a16="http://schemas.microsoft.com/office/drawing/2014/main" id="{25DD1490-2665-4E2C-A026-E30A246C6399}"/>
                </a:ext>
              </a:extLst>
            </p:cNvPr>
            <p:cNvSpPr/>
            <p:nvPr/>
          </p:nvSpPr>
          <p:spPr>
            <a:xfrm>
              <a:off x="2476329" y="5698243"/>
              <a:ext cx="647633" cy="466679"/>
            </a:xfrm>
            <a:prstGeom prst="cloud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s-ES" sz="110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Regular Aimsun Medium" panose="02000603040000020003" pitchFamily="50" charset="0"/>
                </a:rPr>
                <a:t>Dif. </a:t>
              </a:r>
            </a:p>
            <a:p>
              <a:pPr algn="ctr">
                <a:defRPr/>
              </a:pPr>
              <a:r>
                <a:rPr lang="es-ES" sz="110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Regular Aimsun Medium" panose="02000603040000020003" pitchFamily="50" charset="0"/>
                </a:rPr>
                <a:t>8</a:t>
              </a:r>
            </a:p>
          </p:txBody>
        </p:sp>
        <p:sp>
          <p:nvSpPr>
            <p:cNvPr id="20" name="Cloud 32">
              <a:extLst>
                <a:ext uri="{FF2B5EF4-FFF2-40B4-BE49-F238E27FC236}">
                  <a16:creationId xmlns:a16="http://schemas.microsoft.com/office/drawing/2014/main" id="{3AE332ED-65AE-462D-A757-8D28E6994FF0}"/>
                </a:ext>
              </a:extLst>
            </p:cNvPr>
            <p:cNvSpPr/>
            <p:nvPr/>
          </p:nvSpPr>
          <p:spPr>
            <a:xfrm>
              <a:off x="5158927" y="5712529"/>
              <a:ext cx="646046" cy="466679"/>
            </a:xfrm>
            <a:prstGeom prst="cloud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s-ES" sz="110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Regular Aimsun Medium" panose="02000603040000020003" pitchFamily="50" charset="0"/>
                </a:rPr>
                <a:t>Dif. </a:t>
              </a:r>
            </a:p>
            <a:p>
              <a:pPr algn="ctr">
                <a:defRPr/>
              </a:pPr>
              <a:r>
                <a:rPr lang="es-ES" sz="110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Regular Aimsun Medium" panose="02000603040000020003" pitchFamily="50" charset="0"/>
                </a:rPr>
                <a:t>40</a:t>
              </a:r>
            </a:p>
          </p:txBody>
        </p:sp>
        <p:sp>
          <p:nvSpPr>
            <p:cNvPr id="21" name="Cloud 33">
              <a:extLst>
                <a:ext uri="{FF2B5EF4-FFF2-40B4-BE49-F238E27FC236}">
                  <a16:creationId xmlns:a16="http://schemas.microsoft.com/office/drawing/2014/main" id="{2A45FEE9-AC62-42F3-810F-F80A88C343F3}"/>
                </a:ext>
              </a:extLst>
            </p:cNvPr>
            <p:cNvSpPr/>
            <p:nvPr/>
          </p:nvSpPr>
          <p:spPr>
            <a:xfrm>
              <a:off x="7778031" y="5647448"/>
              <a:ext cx="647633" cy="466679"/>
            </a:xfrm>
            <a:prstGeom prst="cloud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s-ES" sz="110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Regular Aimsun Medium" panose="02000603040000020003" pitchFamily="50" charset="0"/>
                </a:rPr>
                <a:t>Dif. </a:t>
              </a:r>
            </a:p>
            <a:p>
              <a:pPr algn="ctr">
                <a:defRPr/>
              </a:pPr>
              <a:r>
                <a:rPr lang="es-ES" sz="110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Regular Aimsun Medium" panose="02000603040000020003" pitchFamily="50" charset="0"/>
                </a:rPr>
                <a:t>20</a:t>
              </a:r>
            </a:p>
          </p:txBody>
        </p:sp>
        <p:pic>
          <p:nvPicPr>
            <p:cNvPr id="22" name="Picture 5" descr="C:\Users\gabri\AppData\Local\Microsoft\Windows\Temporary Internet Files\Content.IE5\78HAVLWC\MC900433842[1].png">
              <a:extLst>
                <a:ext uri="{FF2B5EF4-FFF2-40B4-BE49-F238E27FC236}">
                  <a16:creationId xmlns:a16="http://schemas.microsoft.com/office/drawing/2014/main" id="{3C9A5C61-B5A9-46C1-8773-13A41CF1C8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8720" y="4813531"/>
              <a:ext cx="536504" cy="536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3" name="Straight Connector 35">
              <a:extLst>
                <a:ext uri="{FF2B5EF4-FFF2-40B4-BE49-F238E27FC236}">
                  <a16:creationId xmlns:a16="http://schemas.microsoft.com/office/drawing/2014/main" id="{4BBB1F46-4B21-47CF-8175-E9EB07C32ED5}"/>
                </a:ext>
              </a:extLst>
            </p:cNvPr>
            <p:cNvCxnSpPr/>
            <p:nvPr/>
          </p:nvCxnSpPr>
          <p:spPr>
            <a:xfrm>
              <a:off x="6316095" y="5293470"/>
              <a:ext cx="57144" cy="3476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Imagen 2">
            <a:extLst>
              <a:ext uri="{FF2B5EF4-FFF2-40B4-BE49-F238E27FC236}">
                <a16:creationId xmlns:a16="http://schemas.microsoft.com/office/drawing/2014/main" id="{F743C223-842A-467B-A567-A9F5DF711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82" y="1749425"/>
            <a:ext cx="766445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6">
            <a:extLst>
              <a:ext uri="{FF2B5EF4-FFF2-40B4-BE49-F238E27FC236}">
                <a16:creationId xmlns:a16="http://schemas.microsoft.com/office/drawing/2014/main" id="{164B8AC6-E97A-4B3D-B695-C448D0E9CC13}"/>
              </a:ext>
            </a:extLst>
          </p:cNvPr>
          <p:cNvSpPr txBox="1">
            <a:spLocks noChangeArrowheads="1"/>
          </p:cNvSpPr>
          <p:nvPr/>
        </p:nvSpPr>
        <p:spPr bwMode="auto">
          <a:xfrm rot="20383661">
            <a:off x="594387" y="1931509"/>
            <a:ext cx="1689886" cy="44319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GB" altLang="en-US" sz="2400" i="1" dirty="0">
                <a:latin typeface="Regular Aimsun Medium" panose="02000603040000020003" pitchFamily="50" charset="0"/>
                <a:cs typeface="Calibri" panose="020F0502020204030204" pitchFamily="34" charset="0"/>
              </a:rPr>
              <a:t>Experim.</a:t>
            </a: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B0707883-6EE2-4890-8BFB-4A04F4A79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632" y="3497263"/>
            <a:ext cx="8338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n-US" sz="1800" dirty="0">
                <a:latin typeface="Regular Aimsun Medium" panose="02000603040000020003" pitchFamily="50" charset="0"/>
                <a:cs typeface="Arial" panose="020B0604020202020204" pitchFamily="34" charset="0"/>
              </a:rPr>
              <a:t>Casos:</a:t>
            </a:r>
          </a:p>
        </p:txBody>
      </p:sp>
    </p:spTree>
    <p:extLst>
      <p:ext uri="{BB962C8B-B14F-4D97-AF65-F5344CB8AC3E}">
        <p14:creationId xmlns:p14="http://schemas.microsoft.com/office/powerpoint/2010/main" val="723575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Ultrapassagem: duas faixas, mão dupla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Parâmetros do experimento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91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FE33EC8-8A2C-4536-AE80-2031A037E261}"/>
              </a:ext>
            </a:extLst>
          </p:cNvPr>
          <p:cNvGrpSpPr/>
          <p:nvPr/>
        </p:nvGrpSpPr>
        <p:grpSpPr>
          <a:xfrm>
            <a:off x="2088512" y="1811338"/>
            <a:ext cx="7969272" cy="4357688"/>
            <a:chOff x="2088512" y="1811338"/>
            <a:chExt cx="7969272" cy="4357688"/>
          </a:xfrm>
        </p:grpSpPr>
        <p:grpSp>
          <p:nvGrpSpPr>
            <p:cNvPr id="7" name="Group 36">
              <a:extLst>
                <a:ext uri="{FF2B5EF4-FFF2-40B4-BE49-F238E27FC236}">
                  <a16:creationId xmlns:a16="http://schemas.microsoft.com/office/drawing/2014/main" id="{8B33A867-2A70-402D-B841-CDFC6C0CF0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9362" y="4513263"/>
              <a:ext cx="3143250" cy="1655763"/>
              <a:chOff x="827584" y="3220963"/>
              <a:chExt cx="4238625" cy="2028825"/>
            </a:xfrm>
          </p:grpSpPr>
          <p:pic>
            <p:nvPicPr>
              <p:cNvPr id="65" name="Picture 2">
                <a:extLst>
                  <a:ext uri="{FF2B5EF4-FFF2-40B4-BE49-F238E27FC236}">
                    <a16:creationId xmlns:a16="http://schemas.microsoft.com/office/drawing/2014/main" id="{799C7BFF-7A74-4159-8FD5-B4EFFA3778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3220963"/>
                <a:ext cx="4238625" cy="2028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6" name="Group 38">
                <a:extLst>
                  <a:ext uri="{FF2B5EF4-FFF2-40B4-BE49-F238E27FC236}">
                    <a16:creationId xmlns:a16="http://schemas.microsoft.com/office/drawing/2014/main" id="{36C36DFA-1569-4C6D-AAF6-B8EF58C4EF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3025" y="3586336"/>
                <a:ext cx="3994398" cy="1546473"/>
                <a:chOff x="943025" y="3586336"/>
                <a:chExt cx="3994398" cy="1546473"/>
              </a:xfrm>
            </p:grpSpPr>
            <p:sp>
              <p:nvSpPr>
                <p:cNvPr id="67" name="Oval 39">
                  <a:extLst>
                    <a:ext uri="{FF2B5EF4-FFF2-40B4-BE49-F238E27FC236}">
                      <a16:creationId xmlns:a16="http://schemas.microsoft.com/office/drawing/2014/main" id="{7FCCDBF1-B8C4-48C8-93FD-05B05A870BEF}"/>
                    </a:ext>
                  </a:extLst>
                </p:cNvPr>
                <p:cNvSpPr/>
                <p:nvPr/>
              </p:nvSpPr>
              <p:spPr>
                <a:xfrm>
                  <a:off x="943183" y="4644836"/>
                  <a:ext cx="526617" cy="488241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>
                    <a:latin typeface="Regular Aimsun Medium" panose="02000603040000020003" pitchFamily="50" charset="0"/>
                  </a:endParaRPr>
                </a:p>
              </p:txBody>
            </p:sp>
            <p:sp>
              <p:nvSpPr>
                <p:cNvPr id="68" name="Oval 40">
                  <a:extLst>
                    <a:ext uri="{FF2B5EF4-FFF2-40B4-BE49-F238E27FC236}">
                      <a16:creationId xmlns:a16="http://schemas.microsoft.com/office/drawing/2014/main" id="{C64EB3BA-A478-42B2-BCBF-F76A515CF7FE}"/>
                    </a:ext>
                  </a:extLst>
                </p:cNvPr>
                <p:cNvSpPr/>
                <p:nvPr/>
              </p:nvSpPr>
              <p:spPr>
                <a:xfrm>
                  <a:off x="4411148" y="3586657"/>
                  <a:ext cx="526617" cy="490186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>
                    <a:latin typeface="Regular Aimsun Medium" panose="02000603040000020003" pitchFamily="50" charset="0"/>
                  </a:endParaRPr>
                </a:p>
              </p:txBody>
            </p:sp>
          </p:grpSp>
        </p:grpSp>
        <p:grpSp>
          <p:nvGrpSpPr>
            <p:cNvPr id="8" name="Grupo 11">
              <a:extLst>
                <a:ext uri="{FF2B5EF4-FFF2-40B4-BE49-F238E27FC236}">
                  <a16:creationId xmlns:a16="http://schemas.microsoft.com/office/drawing/2014/main" id="{2A30725E-8525-46E8-9EC9-B784D70E6E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79450" y="1811338"/>
              <a:ext cx="4278334" cy="1833762"/>
              <a:chOff x="1236663" y="3730318"/>
              <a:chExt cx="7140613" cy="2349407"/>
            </a:xfrm>
          </p:grpSpPr>
          <p:grpSp>
            <p:nvGrpSpPr>
              <p:cNvPr id="39" name="Grupo 12">
                <a:extLst>
                  <a:ext uri="{FF2B5EF4-FFF2-40B4-BE49-F238E27FC236}">
                    <a16:creationId xmlns:a16="http://schemas.microsoft.com/office/drawing/2014/main" id="{E19E0602-FD7E-4BA0-A5B2-4FE9CEF330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36663" y="4229886"/>
                <a:ext cx="6912714" cy="1849839"/>
                <a:chOff x="1236663" y="4229886"/>
                <a:chExt cx="6912714" cy="1849839"/>
              </a:xfrm>
            </p:grpSpPr>
            <p:cxnSp>
              <p:nvCxnSpPr>
                <p:cNvPr id="53" name="Straight Connector 20">
                  <a:extLst>
                    <a:ext uri="{FF2B5EF4-FFF2-40B4-BE49-F238E27FC236}">
                      <a16:creationId xmlns:a16="http://schemas.microsoft.com/office/drawing/2014/main" id="{0058A23D-96B3-41E9-87A0-5F44F1E53476}"/>
                    </a:ext>
                  </a:extLst>
                </p:cNvPr>
                <p:cNvCxnSpPr/>
                <p:nvPr/>
              </p:nvCxnSpPr>
              <p:spPr>
                <a:xfrm flipH="1">
                  <a:off x="6827245" y="5052352"/>
                  <a:ext cx="1322132" cy="4068"/>
                </a:xfrm>
                <a:prstGeom prst="line">
                  <a:avLst/>
                </a:prstGeom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grpSp>
              <p:nvGrpSpPr>
                <p:cNvPr id="54" name="Group 21">
                  <a:extLst>
                    <a:ext uri="{FF2B5EF4-FFF2-40B4-BE49-F238E27FC236}">
                      <a16:creationId xmlns:a16="http://schemas.microsoft.com/office/drawing/2014/main" id="{648F383C-A0E6-486F-89BA-E25920A8472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13013" y="4579938"/>
                  <a:ext cx="1123950" cy="398462"/>
                  <a:chOff x="6149612" y="3845510"/>
                  <a:chExt cx="1123312" cy="399317"/>
                </a:xfrm>
              </p:grpSpPr>
              <p:pic>
                <p:nvPicPr>
                  <p:cNvPr id="63" name="Picture 8" descr="C:\Users\gabri\AppData\Local\Microsoft\Windows\Temporary Internet Files\Content.IE5\71XIW36X\MC900434709[1].wmf">
                    <a:extLst>
                      <a:ext uri="{FF2B5EF4-FFF2-40B4-BE49-F238E27FC236}">
                        <a16:creationId xmlns:a16="http://schemas.microsoft.com/office/drawing/2014/main" id="{0BB04AB4-6149-4F49-8226-DD4BF090B3D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duotone>
                      <a:schemeClr val="bg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49612" y="3845510"/>
                    <a:ext cx="1123312" cy="39931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64" name="Freeform 23">
                    <a:extLst>
                      <a:ext uri="{FF2B5EF4-FFF2-40B4-BE49-F238E27FC236}">
                        <a16:creationId xmlns:a16="http://schemas.microsoft.com/office/drawing/2014/main" id="{429EF1B0-FCE8-4A7A-BDEC-0B4840C85377}"/>
                      </a:ext>
                    </a:extLst>
                  </p:cNvPr>
                  <p:cNvSpPr/>
                  <p:nvPr/>
                </p:nvSpPr>
                <p:spPr>
                  <a:xfrm>
                    <a:off x="6301291" y="3850137"/>
                    <a:ext cx="781179" cy="277204"/>
                  </a:xfrm>
                  <a:custGeom>
                    <a:avLst/>
                    <a:gdLst>
                      <a:gd name="connsiteX0" fmla="*/ 28575 w 781050"/>
                      <a:gd name="connsiteY0" fmla="*/ 0 h 276225"/>
                      <a:gd name="connsiteX1" fmla="*/ 781050 w 781050"/>
                      <a:gd name="connsiteY1" fmla="*/ 28575 h 276225"/>
                      <a:gd name="connsiteX2" fmla="*/ 723900 w 781050"/>
                      <a:gd name="connsiteY2" fmla="*/ 276225 h 276225"/>
                      <a:gd name="connsiteX3" fmla="*/ 0 w 781050"/>
                      <a:gd name="connsiteY3" fmla="*/ 266700 h 276225"/>
                      <a:gd name="connsiteX4" fmla="*/ 28575 w 781050"/>
                      <a:gd name="connsiteY4" fmla="*/ 0 h 276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81050" h="276225">
                        <a:moveTo>
                          <a:pt x="28575" y="0"/>
                        </a:moveTo>
                        <a:lnTo>
                          <a:pt x="781050" y="28575"/>
                        </a:lnTo>
                        <a:lnTo>
                          <a:pt x="723900" y="276225"/>
                        </a:lnTo>
                        <a:lnTo>
                          <a:pt x="0" y="266700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es-E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es-ES">
                      <a:latin typeface="Regular Aimsun Medium" panose="02000603040000020003" pitchFamily="50" charset="0"/>
                    </a:endParaRPr>
                  </a:p>
                </p:txBody>
              </p:sp>
            </p:grpSp>
            <p:cxnSp>
              <p:nvCxnSpPr>
                <p:cNvPr id="55" name="Straight Connector 24">
                  <a:extLst>
                    <a:ext uri="{FF2B5EF4-FFF2-40B4-BE49-F238E27FC236}">
                      <a16:creationId xmlns:a16="http://schemas.microsoft.com/office/drawing/2014/main" id="{0F76AD80-9CFA-456D-A194-88DD4EEE3310}"/>
                    </a:ext>
                  </a:extLst>
                </p:cNvPr>
                <p:cNvCxnSpPr/>
                <p:nvPr/>
              </p:nvCxnSpPr>
              <p:spPr>
                <a:xfrm flipH="1">
                  <a:off x="1236663" y="5052352"/>
                  <a:ext cx="5476650" cy="6102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pic>
              <p:nvPicPr>
                <p:cNvPr id="56" name="Picture 7" descr="C:\Users\gabri\AppData\Local\Microsoft\Windows\Temporary Internet Files\Content.IE5\78HAVLWC\MC900440346[1].png">
                  <a:extLst>
                    <a:ext uri="{FF2B5EF4-FFF2-40B4-BE49-F238E27FC236}">
                      <a16:creationId xmlns:a16="http://schemas.microsoft.com/office/drawing/2014/main" id="{888DD1E3-03C8-4AA9-8CA0-743C0B4F038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prstClr val="black"/>
                    <a:srgbClr val="92D050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4688752"/>
                  <a:ext cx="748451" cy="37422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57" name="Group 26">
                  <a:extLst>
                    <a:ext uri="{FF2B5EF4-FFF2-40B4-BE49-F238E27FC236}">
                      <a16:creationId xmlns:a16="http://schemas.microsoft.com/office/drawing/2014/main" id="{3259C389-A47D-40E0-B341-DEB3F067818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111750" y="5141913"/>
                  <a:ext cx="1123950" cy="398462"/>
                  <a:chOff x="6149612" y="3845510"/>
                  <a:chExt cx="1123312" cy="399317"/>
                </a:xfrm>
              </p:grpSpPr>
              <p:pic>
                <p:nvPicPr>
                  <p:cNvPr id="61" name="Picture 8" descr="C:\Users\gabri\AppData\Local\Microsoft\Windows\Temporary Internet Files\Content.IE5\71XIW36X\MC900434709[1].wmf">
                    <a:extLst>
                      <a:ext uri="{FF2B5EF4-FFF2-40B4-BE49-F238E27FC236}">
                        <a16:creationId xmlns:a16="http://schemas.microsoft.com/office/drawing/2014/main" id="{B34C90D0-8F50-4CD9-A5C8-F840DA158D7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duotone>
                      <a:schemeClr val="bg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49612" y="3845510"/>
                    <a:ext cx="1123312" cy="39931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62" name="Freeform 28">
                    <a:extLst>
                      <a:ext uri="{FF2B5EF4-FFF2-40B4-BE49-F238E27FC236}">
                        <a16:creationId xmlns:a16="http://schemas.microsoft.com/office/drawing/2014/main" id="{99EF21BD-A163-4684-BE33-B059BD2CBE65}"/>
                      </a:ext>
                    </a:extLst>
                  </p:cNvPr>
                  <p:cNvSpPr/>
                  <p:nvPr/>
                </p:nvSpPr>
                <p:spPr>
                  <a:xfrm>
                    <a:off x="6301777" y="3849516"/>
                    <a:ext cx="781177" cy="277204"/>
                  </a:xfrm>
                  <a:custGeom>
                    <a:avLst/>
                    <a:gdLst>
                      <a:gd name="connsiteX0" fmla="*/ 28575 w 781050"/>
                      <a:gd name="connsiteY0" fmla="*/ 0 h 276225"/>
                      <a:gd name="connsiteX1" fmla="*/ 781050 w 781050"/>
                      <a:gd name="connsiteY1" fmla="*/ 28575 h 276225"/>
                      <a:gd name="connsiteX2" fmla="*/ 723900 w 781050"/>
                      <a:gd name="connsiteY2" fmla="*/ 276225 h 276225"/>
                      <a:gd name="connsiteX3" fmla="*/ 0 w 781050"/>
                      <a:gd name="connsiteY3" fmla="*/ 266700 h 276225"/>
                      <a:gd name="connsiteX4" fmla="*/ 28575 w 781050"/>
                      <a:gd name="connsiteY4" fmla="*/ 0 h 276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81050" h="276225">
                        <a:moveTo>
                          <a:pt x="28575" y="0"/>
                        </a:moveTo>
                        <a:lnTo>
                          <a:pt x="781050" y="28575"/>
                        </a:lnTo>
                        <a:lnTo>
                          <a:pt x="723900" y="276225"/>
                        </a:lnTo>
                        <a:lnTo>
                          <a:pt x="0" y="266700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es-E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es-ES">
                      <a:latin typeface="Regular Aimsun Medium" panose="02000603040000020003" pitchFamily="50" charset="0"/>
                    </a:endParaRPr>
                  </a:p>
                </p:txBody>
              </p:sp>
            </p:grpSp>
            <p:sp>
              <p:nvSpPr>
                <p:cNvPr id="58" name="TextBox 34">
                  <a:extLst>
                    <a:ext uri="{FF2B5EF4-FFF2-40B4-BE49-F238E27FC236}">
                      <a16:creationId xmlns:a16="http://schemas.microsoft.com/office/drawing/2014/main" id="{DE19E78B-2E63-48C6-8B0B-CC3C6A7079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30638" y="5527675"/>
                  <a:ext cx="1533525" cy="552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s-ES" altLang="en-US" sz="1000"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P = 10/20 </a:t>
                  </a:r>
                  <a:r>
                    <a:rPr lang="es-ES" altLang="en-US" sz="1000">
                      <a:latin typeface="Regular Aimsun Medium" panose="02000603040000020003" pitchFamily="50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 </a:t>
                  </a:r>
                  <a:r>
                    <a:rPr lang="es-ES" altLang="en-US" sz="1200" b="1"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50%</a:t>
                  </a:r>
                </a:p>
              </p:txBody>
            </p:sp>
            <p:sp>
              <p:nvSpPr>
                <p:cNvPr id="59" name="TextBox 35">
                  <a:extLst>
                    <a:ext uri="{FF2B5EF4-FFF2-40B4-BE49-F238E27FC236}">
                      <a16:creationId xmlns:a16="http://schemas.microsoft.com/office/drawing/2014/main" id="{0B9C1C12-8B11-4856-9995-E4354F3DDC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31912" y="4229886"/>
                  <a:ext cx="1533526" cy="552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s-ES" altLang="en-US" sz="1000"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P = 0 </a:t>
                  </a:r>
                  <a:r>
                    <a:rPr lang="es-ES" altLang="en-US" sz="1000">
                      <a:latin typeface="Regular Aimsun Medium" panose="02000603040000020003" pitchFamily="50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 </a:t>
                  </a:r>
                  <a:r>
                    <a:rPr lang="es-ES" altLang="en-US" sz="1200" b="1"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100%</a:t>
                  </a:r>
                </a:p>
              </p:txBody>
            </p:sp>
            <p:pic>
              <p:nvPicPr>
                <p:cNvPr id="60" name="Picture 7" descr="C:\Users\gabri\AppData\Local\Microsoft\Windows\Temporary Internet Files\Content.IE5\78HAVLWC\MC900440346[1].png">
                  <a:extLst>
                    <a:ext uri="{FF2B5EF4-FFF2-40B4-BE49-F238E27FC236}">
                      <a16:creationId xmlns:a16="http://schemas.microsoft.com/office/drawing/2014/main" id="{5C66F380-A828-4679-A671-1F64513330D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duotone>
                    <a:prstClr val="black"/>
                    <a:srgbClr val="92D050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34979" y="5215301"/>
                  <a:ext cx="748451" cy="37422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40" name="Grupo 13">
                <a:extLst>
                  <a:ext uri="{FF2B5EF4-FFF2-40B4-BE49-F238E27FC236}">
                    <a16:creationId xmlns:a16="http://schemas.microsoft.com/office/drawing/2014/main" id="{3B0656FE-8EC4-4E25-8F01-B68C2BE422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48197" y="3730318"/>
                <a:ext cx="5829079" cy="2177646"/>
                <a:chOff x="2548197" y="3730318"/>
                <a:chExt cx="5829079" cy="2177646"/>
              </a:xfrm>
            </p:grpSpPr>
            <p:sp>
              <p:nvSpPr>
                <p:cNvPr id="41" name="TextBox 30">
                  <a:extLst>
                    <a:ext uri="{FF2B5EF4-FFF2-40B4-BE49-F238E27FC236}">
                      <a16:creationId xmlns:a16="http://schemas.microsoft.com/office/drawing/2014/main" id="{F34ACE41-DD9A-4251-9EAF-15A677D7BA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853238" y="4724401"/>
                  <a:ext cx="1524038" cy="5914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sz="1200" dirty="0">
                      <a:solidFill>
                        <a:srgbClr val="FF0000"/>
                      </a:solidFill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Chegando ao 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sz="1200" dirty="0">
                      <a:solidFill>
                        <a:srgbClr val="FF0000"/>
                      </a:solidFill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Destino</a:t>
                  </a:r>
                </a:p>
              </p:txBody>
            </p:sp>
            <p:grpSp>
              <p:nvGrpSpPr>
                <p:cNvPr id="42" name="Grupo 15">
                  <a:extLst>
                    <a:ext uri="{FF2B5EF4-FFF2-40B4-BE49-F238E27FC236}">
                      <a16:creationId xmlns:a16="http://schemas.microsoft.com/office/drawing/2014/main" id="{4C026C73-741C-4238-B47A-6568476A216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48197" y="3968285"/>
                  <a:ext cx="4326741" cy="1939679"/>
                  <a:chOff x="2548197" y="3968285"/>
                  <a:chExt cx="4326741" cy="1939679"/>
                </a:xfrm>
              </p:grpSpPr>
              <p:cxnSp>
                <p:nvCxnSpPr>
                  <p:cNvPr id="48" name="Straight Connector 29">
                    <a:extLst>
                      <a:ext uri="{FF2B5EF4-FFF2-40B4-BE49-F238E27FC236}">
                        <a16:creationId xmlns:a16="http://schemas.microsoft.com/office/drawing/2014/main" id="{7F688728-5AD2-47B1-BAC8-EAF541A58ACA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864339" y="3968285"/>
                    <a:ext cx="0" cy="1621015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Arrow Connector 31">
                    <a:extLst>
                      <a:ext uri="{FF2B5EF4-FFF2-40B4-BE49-F238E27FC236}">
                        <a16:creationId xmlns:a16="http://schemas.microsoft.com/office/drawing/2014/main" id="{457E33BE-EDF1-4F18-83DD-96A1204DBF4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5173916" y="5589300"/>
                    <a:ext cx="1690423" cy="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Arrow Connector 32">
                    <a:extLst>
                      <a:ext uri="{FF2B5EF4-FFF2-40B4-BE49-F238E27FC236}">
                        <a16:creationId xmlns:a16="http://schemas.microsoft.com/office/drawing/2014/main" id="{A1F48695-AD5D-427E-ABF3-CF7BF72851D7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2548197" y="4429979"/>
                    <a:ext cx="4326741" cy="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TextBox 51">
                    <a:extLst>
                      <a:ext uri="{FF2B5EF4-FFF2-40B4-BE49-F238E27FC236}">
                        <a16:creationId xmlns:a16="http://schemas.microsoft.com/office/drawing/2014/main" id="{CB00C709-3550-4900-89F7-5B574ADBDE9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97274" y="4138203"/>
                    <a:ext cx="693473" cy="35489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5pPr>
                    <a:lvl6pPr marL="25146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6pPr>
                    <a:lvl7pPr marL="29718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7pPr>
                    <a:lvl8pPr marL="34290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8pPr>
                    <a:lvl9pPr marL="38862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lang="es-ES" altLang="en-US" sz="1200">
                        <a:solidFill>
                          <a:srgbClr val="FF0000"/>
                        </a:solidFill>
                        <a:latin typeface="Regular Aimsun Medium" panose="02000603040000020003" pitchFamily="50" charset="0"/>
                        <a:cs typeface="Arial" panose="020B0604020202020204" pitchFamily="34" charset="0"/>
                      </a:rPr>
                      <a:t>24’’</a:t>
                    </a:r>
                  </a:p>
                </p:txBody>
              </p:sp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F778EAAB-8380-4148-85D5-3BBDB9D460D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62563" y="5553074"/>
                    <a:ext cx="693473" cy="35489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5pPr>
                    <a:lvl6pPr marL="25146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6pPr>
                    <a:lvl7pPr marL="29718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7pPr>
                    <a:lvl8pPr marL="34290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8pPr>
                    <a:lvl9pPr marL="38862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lang="es-ES" altLang="en-US" sz="1200">
                        <a:solidFill>
                          <a:srgbClr val="FF0000"/>
                        </a:solidFill>
                        <a:latin typeface="Regular Aimsun Medium" panose="02000603040000020003" pitchFamily="50" charset="0"/>
                        <a:cs typeface="Arial" panose="020B0604020202020204" pitchFamily="34" charset="0"/>
                      </a:rPr>
                      <a:t>10’’</a:t>
                    </a:r>
                  </a:p>
                </p:txBody>
              </p:sp>
            </p:grpSp>
            <p:grpSp>
              <p:nvGrpSpPr>
                <p:cNvPr id="43" name="Grupo 16">
                  <a:extLst>
                    <a:ext uri="{FF2B5EF4-FFF2-40B4-BE49-F238E27FC236}">
                      <a16:creationId xmlns:a16="http://schemas.microsoft.com/office/drawing/2014/main" id="{30560341-F2B3-45B7-BFAC-561E6AD02C2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99392" y="3730318"/>
                  <a:ext cx="3364948" cy="591483"/>
                  <a:chOff x="3499392" y="3730318"/>
                  <a:chExt cx="3364948" cy="591483"/>
                </a:xfrm>
              </p:grpSpPr>
              <p:sp>
                <p:nvSpPr>
                  <p:cNvPr id="44" name="TextBox 33">
                    <a:extLst>
                      <a:ext uri="{FF2B5EF4-FFF2-40B4-BE49-F238E27FC236}">
                        <a16:creationId xmlns:a16="http://schemas.microsoft.com/office/drawing/2014/main" id="{40F38621-7457-4924-ABBE-E5721FB739C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72403" y="3730318"/>
                    <a:ext cx="2572061" cy="591483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5pPr>
                    <a:lvl6pPr marL="25146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6pPr>
                    <a:lvl7pPr marL="29718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7pPr>
                    <a:lvl8pPr marL="34290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8pPr>
                    <a:lvl9pPr marL="3886200" indent="-228600" defTabSz="449263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Regular Aimsun Medium" panose="02000603040000020003" pitchFamily="50" charset="0"/>
                        <a:cs typeface="Arial" panose="020B0604020202020204" pitchFamily="34" charset="0"/>
                      </a:rPr>
                      <a:t>Tempo restante 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Regular Aimsun Medium" panose="02000603040000020003" pitchFamily="50" charset="0"/>
                        <a:cs typeface="Arial" panose="020B0604020202020204" pitchFamily="34" charset="0"/>
                      </a:rPr>
                      <a:t>Limite = 20’’</a:t>
                    </a:r>
                  </a:p>
                </p:txBody>
              </p:sp>
              <p:cxnSp>
                <p:nvCxnSpPr>
                  <p:cNvPr id="45" name="Straight Arrow Connector 31">
                    <a:extLst>
                      <a:ext uri="{FF2B5EF4-FFF2-40B4-BE49-F238E27FC236}">
                        <a16:creationId xmlns:a16="http://schemas.microsoft.com/office/drawing/2014/main" id="{EDC7EF06-7481-4F73-9C9E-EBC9923824EC}"/>
                      </a:ext>
                    </a:extLst>
                  </p:cNvPr>
                  <p:cNvCxnSpPr>
                    <a:stCxn id="44" idx="1"/>
                  </p:cNvCxnSpPr>
                  <p:nvPr/>
                </p:nvCxnSpPr>
                <p:spPr>
                  <a:xfrm flipH="1">
                    <a:off x="3499392" y="4026060"/>
                    <a:ext cx="273011" cy="120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Arrow Connector 31">
                    <a:extLst>
                      <a:ext uri="{FF2B5EF4-FFF2-40B4-BE49-F238E27FC236}">
                        <a16:creationId xmlns:a16="http://schemas.microsoft.com/office/drawing/2014/main" id="{B9EEB9CA-0D83-4DAF-9FE5-920CCC860B73}"/>
                      </a:ext>
                    </a:extLst>
                  </p:cNvPr>
                  <p:cNvCxnSpPr/>
                  <p:nvPr/>
                </p:nvCxnSpPr>
                <p:spPr>
                  <a:xfrm>
                    <a:off x="6564938" y="4017098"/>
                    <a:ext cx="299402" cy="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29">
                    <a:extLst>
                      <a:ext uri="{FF2B5EF4-FFF2-40B4-BE49-F238E27FC236}">
                        <a16:creationId xmlns:a16="http://schemas.microsoft.com/office/drawing/2014/main" id="{B44BE8B6-4AC1-46A9-B9D0-627FB9544A2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499392" y="3840148"/>
                    <a:ext cx="2649" cy="28067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9" name="Grupo 43">
              <a:extLst>
                <a:ext uri="{FF2B5EF4-FFF2-40B4-BE49-F238E27FC236}">
                  <a16:creationId xmlns:a16="http://schemas.microsoft.com/office/drawing/2014/main" id="{6885743B-AF25-4031-8BE8-4CBC24C068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8512" y="2138363"/>
              <a:ext cx="3446463" cy="1169693"/>
              <a:chOff x="2389188" y="3798888"/>
              <a:chExt cx="5202237" cy="1879995"/>
            </a:xfrm>
          </p:grpSpPr>
          <p:pic>
            <p:nvPicPr>
              <p:cNvPr id="25" name="Picture 7" descr="C:\Users\gabri\AppData\Local\Microsoft\Windows\Temporary Internet Files\Content.IE5\78HAVLWC\MC900440346[1].png">
                <a:extLst>
                  <a:ext uri="{FF2B5EF4-FFF2-40B4-BE49-F238E27FC236}">
                    <a16:creationId xmlns:a16="http://schemas.microsoft.com/office/drawing/2014/main" id="{11A79690-A916-450C-B547-314BE53EF8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prstClr val="black"/>
                  <a:srgbClr val="92D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25287" y="4591293"/>
                <a:ext cx="748451" cy="3742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6" name="Group 37">
                <a:extLst>
                  <a:ext uri="{FF2B5EF4-FFF2-40B4-BE49-F238E27FC236}">
                    <a16:creationId xmlns:a16="http://schemas.microsoft.com/office/drawing/2014/main" id="{E3327C0F-4166-4AD3-9DD8-0B6B32C901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23000" y="4497388"/>
                <a:ext cx="1122363" cy="400050"/>
                <a:chOff x="6149612" y="3845510"/>
                <a:chExt cx="1123312" cy="399317"/>
              </a:xfrm>
            </p:grpSpPr>
            <p:pic>
              <p:nvPicPr>
                <p:cNvPr id="37" name="Picture 8" descr="C:\Users\gabri\AppData\Local\Microsoft\Windows\Temporary Internet Files\Content.IE5\71XIW36X\MC900434709[1].wmf">
                  <a:extLst>
                    <a:ext uri="{FF2B5EF4-FFF2-40B4-BE49-F238E27FC236}">
                      <a16:creationId xmlns:a16="http://schemas.microsoft.com/office/drawing/2014/main" id="{40DAF74C-1DEA-413F-9F63-B1012802ED8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49612" y="3845510"/>
                  <a:ext cx="1123312" cy="3993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8" name="Freeform 39">
                  <a:extLst>
                    <a:ext uri="{FF2B5EF4-FFF2-40B4-BE49-F238E27FC236}">
                      <a16:creationId xmlns:a16="http://schemas.microsoft.com/office/drawing/2014/main" id="{C59E5940-0368-4CD0-8C08-0461AE37DCDD}"/>
                    </a:ext>
                  </a:extLst>
                </p:cNvPr>
                <p:cNvSpPr/>
                <p:nvPr/>
              </p:nvSpPr>
              <p:spPr>
                <a:xfrm>
                  <a:off x="6300876" y="3851218"/>
                  <a:ext cx="779436" cy="275059"/>
                </a:xfrm>
                <a:custGeom>
                  <a:avLst/>
                  <a:gdLst>
                    <a:gd name="connsiteX0" fmla="*/ 28575 w 781050"/>
                    <a:gd name="connsiteY0" fmla="*/ 0 h 276225"/>
                    <a:gd name="connsiteX1" fmla="*/ 781050 w 781050"/>
                    <a:gd name="connsiteY1" fmla="*/ 28575 h 276225"/>
                    <a:gd name="connsiteX2" fmla="*/ 723900 w 781050"/>
                    <a:gd name="connsiteY2" fmla="*/ 276225 h 276225"/>
                    <a:gd name="connsiteX3" fmla="*/ 0 w 781050"/>
                    <a:gd name="connsiteY3" fmla="*/ 266700 h 276225"/>
                    <a:gd name="connsiteX4" fmla="*/ 28575 w 781050"/>
                    <a:gd name="connsiteY4" fmla="*/ 0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81050" h="276225">
                      <a:moveTo>
                        <a:pt x="28575" y="0"/>
                      </a:moveTo>
                      <a:lnTo>
                        <a:pt x="781050" y="28575"/>
                      </a:lnTo>
                      <a:lnTo>
                        <a:pt x="723900" y="276225"/>
                      </a:lnTo>
                      <a:lnTo>
                        <a:pt x="0" y="266700"/>
                      </a:lnTo>
                      <a:lnTo>
                        <a:pt x="28575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>
                    <a:latin typeface="Regular Aimsun Medium" panose="02000603040000020003" pitchFamily="50" charset="0"/>
                  </a:endParaRPr>
                </a:p>
              </p:txBody>
            </p:sp>
          </p:grpSp>
          <p:pic>
            <p:nvPicPr>
              <p:cNvPr id="27" name="Picture 7" descr="C:\Users\gabri\AppData\Local\Microsoft\Windows\Temporary Internet Files\Content.IE5\78HAVLWC\MC900440346[1].png">
                <a:extLst>
                  <a:ext uri="{FF2B5EF4-FFF2-40B4-BE49-F238E27FC236}">
                    <a16:creationId xmlns:a16="http://schemas.microsoft.com/office/drawing/2014/main" id="{FD8B3761-2558-4E7F-8D7B-FFEF38F407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prstClr val="black"/>
                  <a:srgbClr val="92D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5459" y="4591293"/>
                <a:ext cx="748451" cy="3742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7" descr="C:\Users\gabri\AppData\Local\Microsoft\Windows\Temporary Internet Files\Content.IE5\78HAVLWC\MC900440346[1].png">
                <a:extLst>
                  <a:ext uri="{FF2B5EF4-FFF2-40B4-BE49-F238E27FC236}">
                    <a16:creationId xmlns:a16="http://schemas.microsoft.com/office/drawing/2014/main" id="{2C90B193-1F90-4296-9DB4-AAB6EA2CFB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0859" y="4591293"/>
                <a:ext cx="748451" cy="3742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7" descr="C:\Users\gabri\AppData\Local\Microsoft\Windows\Temporary Internet Files\Content.IE5\78HAVLWC\MC900440346[1].png">
                <a:extLst>
                  <a:ext uri="{FF2B5EF4-FFF2-40B4-BE49-F238E27FC236}">
                    <a16:creationId xmlns:a16="http://schemas.microsoft.com/office/drawing/2014/main" id="{9A4770A0-6CF1-4388-90A0-BD4B92C134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5259" y="4591293"/>
                <a:ext cx="748451" cy="3742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30" name="Straight Connector 43">
                <a:extLst>
                  <a:ext uri="{FF2B5EF4-FFF2-40B4-BE49-F238E27FC236}">
                    <a16:creationId xmlns:a16="http://schemas.microsoft.com/office/drawing/2014/main" id="{786A5130-276F-4C48-B86B-8E115597B395}"/>
                  </a:ext>
                </a:extLst>
              </p:cNvPr>
              <p:cNvCxnSpPr/>
              <p:nvPr/>
            </p:nvCxnSpPr>
            <p:spPr>
              <a:xfrm flipH="1">
                <a:off x="2389188" y="4952174"/>
                <a:ext cx="5202237" cy="7655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31" name="TextBox 44">
                <a:extLst>
                  <a:ext uri="{FF2B5EF4-FFF2-40B4-BE49-F238E27FC236}">
                    <a16:creationId xmlns:a16="http://schemas.microsoft.com/office/drawing/2014/main" id="{00C82B62-03CF-4496-B175-CA1A10277B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47674" y="4227883"/>
                <a:ext cx="4557655" cy="4449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" altLang="en-US" sz="12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4          3             2          1</a:t>
                </a:r>
              </a:p>
            </p:txBody>
          </p:sp>
          <p:cxnSp>
            <p:nvCxnSpPr>
              <p:cNvPr id="32" name="Straight Connector 45">
                <a:extLst>
                  <a:ext uri="{FF2B5EF4-FFF2-40B4-BE49-F238E27FC236}">
                    <a16:creationId xmlns:a16="http://schemas.microsoft.com/office/drawing/2014/main" id="{C5121700-0569-491D-A029-E4C5BDF41061}"/>
                  </a:ext>
                </a:extLst>
              </p:cNvPr>
              <p:cNvCxnSpPr/>
              <p:nvPr/>
            </p:nvCxnSpPr>
            <p:spPr>
              <a:xfrm>
                <a:off x="4476313" y="4281126"/>
                <a:ext cx="0" cy="1079291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3" name="TextBox 46">
                <a:extLst>
                  <a:ext uri="{FF2B5EF4-FFF2-40B4-BE49-F238E27FC236}">
                    <a16:creationId xmlns:a16="http://schemas.microsoft.com/office/drawing/2014/main" id="{9623B14B-9A31-4EF5-B4E1-96E9142A79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4750" y="3798888"/>
                <a:ext cx="2086892" cy="445208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1200" dirty="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Posição máx. = 2</a:t>
                </a:r>
              </a:p>
            </p:txBody>
          </p:sp>
          <p:sp>
            <p:nvSpPr>
              <p:cNvPr id="34" name="TextBox 47">
                <a:extLst>
                  <a:ext uri="{FF2B5EF4-FFF2-40B4-BE49-F238E27FC236}">
                    <a16:creationId xmlns:a16="http://schemas.microsoft.com/office/drawing/2014/main" id="{89316D37-DCCD-46FD-AF25-04EC247E13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80967" y="4970463"/>
                <a:ext cx="939305" cy="692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" altLang="en-US" sz="10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P = 1 / 2 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" altLang="en-US" sz="1200" b="1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50%</a:t>
                </a:r>
              </a:p>
            </p:txBody>
          </p:sp>
          <p:sp>
            <p:nvSpPr>
              <p:cNvPr id="35" name="TextBox 48">
                <a:extLst>
                  <a:ext uri="{FF2B5EF4-FFF2-40B4-BE49-F238E27FC236}">
                    <a16:creationId xmlns:a16="http://schemas.microsoft.com/office/drawing/2014/main" id="{611E1E99-A06D-4B9E-B9FD-4396D1DD85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15198" y="4970463"/>
                <a:ext cx="939305" cy="692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" altLang="en-US" sz="10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P = 1 / 1 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" altLang="en-US" sz="1200" b="1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100%</a:t>
                </a:r>
              </a:p>
            </p:txBody>
          </p:sp>
          <p:sp>
            <p:nvSpPr>
              <p:cNvPr id="36" name="TextBox 49">
                <a:extLst>
                  <a:ext uri="{FF2B5EF4-FFF2-40B4-BE49-F238E27FC236}">
                    <a16:creationId xmlns:a16="http://schemas.microsoft.com/office/drawing/2014/main" id="{A8B4F947-75F4-4769-B405-7649929523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95589" y="4986338"/>
                <a:ext cx="1533525" cy="692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" altLang="en-US" sz="100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P = 0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" altLang="en-US" sz="1200" b="1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0%</a:t>
                </a:r>
              </a:p>
            </p:txBody>
          </p:sp>
        </p:grpSp>
        <p:grpSp>
          <p:nvGrpSpPr>
            <p:cNvPr id="10" name="Grupo 59">
              <a:extLst>
                <a:ext uri="{FF2B5EF4-FFF2-40B4-BE49-F238E27FC236}">
                  <a16:creationId xmlns:a16="http://schemas.microsoft.com/office/drawing/2014/main" id="{A721F260-AB48-4B9C-BBAC-82A34C165E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04862" y="4884738"/>
              <a:ext cx="4008438" cy="708025"/>
              <a:chOff x="1447800" y="4298950"/>
              <a:chExt cx="5476875" cy="764028"/>
            </a:xfrm>
          </p:grpSpPr>
          <p:grpSp>
            <p:nvGrpSpPr>
              <p:cNvPr id="17" name="Group 11">
                <a:extLst>
                  <a:ext uri="{FF2B5EF4-FFF2-40B4-BE49-F238E27FC236}">
                    <a16:creationId xmlns:a16="http://schemas.microsoft.com/office/drawing/2014/main" id="{760A2132-26AC-4900-992D-A1738EE4BE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37125" y="4298950"/>
                <a:ext cx="1628775" cy="679450"/>
                <a:chOff x="6149612" y="3845510"/>
                <a:chExt cx="1123312" cy="399317"/>
              </a:xfrm>
            </p:grpSpPr>
            <p:pic>
              <p:nvPicPr>
                <p:cNvPr id="23" name="Picture 8" descr="C:\Users\gabri\AppData\Local\Microsoft\Windows\Temporary Internet Files\Content.IE5\71XIW36X\MC900434709[1].wmf">
                  <a:extLst>
                    <a:ext uri="{FF2B5EF4-FFF2-40B4-BE49-F238E27FC236}">
                      <a16:creationId xmlns:a16="http://schemas.microsoft.com/office/drawing/2014/main" id="{7292481F-67A8-49F7-9AD5-719624D9647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49612" y="3845510"/>
                  <a:ext cx="1123312" cy="3993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4" name="Freeform 13">
                  <a:extLst>
                    <a:ext uri="{FF2B5EF4-FFF2-40B4-BE49-F238E27FC236}">
                      <a16:creationId xmlns:a16="http://schemas.microsoft.com/office/drawing/2014/main" id="{2984DF34-9A54-498A-89BE-AD034136D0B9}"/>
                    </a:ext>
                  </a:extLst>
                </p:cNvPr>
                <p:cNvSpPr/>
                <p:nvPr/>
              </p:nvSpPr>
              <p:spPr>
                <a:xfrm>
                  <a:off x="6301177" y="3850544"/>
                  <a:ext cx="780874" cy="275858"/>
                </a:xfrm>
                <a:custGeom>
                  <a:avLst/>
                  <a:gdLst>
                    <a:gd name="connsiteX0" fmla="*/ 28575 w 781050"/>
                    <a:gd name="connsiteY0" fmla="*/ 0 h 276225"/>
                    <a:gd name="connsiteX1" fmla="*/ 781050 w 781050"/>
                    <a:gd name="connsiteY1" fmla="*/ 28575 h 276225"/>
                    <a:gd name="connsiteX2" fmla="*/ 723900 w 781050"/>
                    <a:gd name="connsiteY2" fmla="*/ 276225 h 276225"/>
                    <a:gd name="connsiteX3" fmla="*/ 0 w 781050"/>
                    <a:gd name="connsiteY3" fmla="*/ 266700 h 276225"/>
                    <a:gd name="connsiteX4" fmla="*/ 28575 w 781050"/>
                    <a:gd name="connsiteY4" fmla="*/ 0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81050" h="276225">
                      <a:moveTo>
                        <a:pt x="28575" y="0"/>
                      </a:moveTo>
                      <a:lnTo>
                        <a:pt x="781050" y="28575"/>
                      </a:lnTo>
                      <a:lnTo>
                        <a:pt x="723900" y="276225"/>
                      </a:lnTo>
                      <a:lnTo>
                        <a:pt x="0" y="266700"/>
                      </a:lnTo>
                      <a:lnTo>
                        <a:pt x="28575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>
                    <a:latin typeface="Regular Aimsun Medium" panose="02000603040000020003" pitchFamily="50" charset="0"/>
                  </a:endParaRPr>
                </a:p>
              </p:txBody>
            </p:sp>
          </p:grpSp>
          <p:cxnSp>
            <p:nvCxnSpPr>
              <p:cNvPr id="18" name="Straight Connector 14">
                <a:extLst>
                  <a:ext uri="{FF2B5EF4-FFF2-40B4-BE49-F238E27FC236}">
                    <a16:creationId xmlns:a16="http://schemas.microsoft.com/office/drawing/2014/main" id="{3A794502-22C8-45E9-8763-A7D1A46AC12C}"/>
                  </a:ext>
                </a:extLst>
              </p:cNvPr>
              <p:cNvCxnSpPr/>
              <p:nvPr/>
            </p:nvCxnSpPr>
            <p:spPr>
              <a:xfrm flipH="1">
                <a:off x="1447800" y="5050987"/>
                <a:ext cx="5476875" cy="6852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pic>
            <p:nvPicPr>
              <p:cNvPr id="19" name="Picture 7" descr="C:\Users\gabri\AppData\Local\Microsoft\Windows\Temporary Internet Files\Content.IE5\78HAVLWC\MC900440346[1].png">
                <a:extLst>
                  <a:ext uri="{FF2B5EF4-FFF2-40B4-BE49-F238E27FC236}">
                    <a16:creationId xmlns:a16="http://schemas.microsoft.com/office/drawing/2014/main" id="{65E35C98-5427-43F5-838F-FE15AD3126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prstClr val="black"/>
                  <a:srgbClr val="92D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4904" y="4544249"/>
                <a:ext cx="1037457" cy="5187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7" descr="C:\Users\gabri\AppData\Local\Microsoft\Windows\Temporary Internet Files\Content.IE5\78HAVLWC\MC900440346[1].png">
                <a:extLst>
                  <a:ext uri="{FF2B5EF4-FFF2-40B4-BE49-F238E27FC236}">
                    <a16:creationId xmlns:a16="http://schemas.microsoft.com/office/drawing/2014/main" id="{4FFB8D9B-242F-4FF3-AF47-D4B00D35BC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duotone>
                  <a:prstClr val="black"/>
                  <a:srgbClr val="92D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728" y="4532568"/>
                <a:ext cx="1008641" cy="5304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Chevron 4">
                <a:extLst>
                  <a:ext uri="{FF2B5EF4-FFF2-40B4-BE49-F238E27FC236}">
                    <a16:creationId xmlns:a16="http://schemas.microsoft.com/office/drawing/2014/main" id="{DA0EA8B4-92E4-4320-A41A-55106171C57D}"/>
                  </a:ext>
                </a:extLst>
              </p:cNvPr>
              <p:cNvSpPr/>
              <p:nvPr/>
            </p:nvSpPr>
            <p:spPr>
              <a:xfrm>
                <a:off x="3252457" y="4579893"/>
                <a:ext cx="271133" cy="423128"/>
              </a:xfrm>
              <a:prstGeom prst="chevron">
                <a:avLst/>
              </a:prstGeom>
              <a:solidFill>
                <a:schemeClr val="bg2">
                  <a:lumMod val="25000"/>
                </a:schemeClr>
              </a:soli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spcFirstLastPara="1" lIns="50800" tIns="50800" rIns="50800" bIns="50800" spcCol="38100" anchor="ctr">
                <a:spAutoFit/>
              </a:bodyPr>
              <a:lstStyle>
                <a:defPPr>
                  <a:defRPr lang="es-E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defTabSz="584200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">
                  <a:solidFill>
                    <a:srgbClr val="FFFFFF"/>
                  </a:solidFill>
                  <a:latin typeface="Regular Aimsun Medium" panose="02000603040000020003" pitchFamily="50" charset="0"/>
                  <a:cs typeface="+mn-cs"/>
                  <a:sym typeface="Helvetica Light"/>
                </a:endParaRPr>
              </a:p>
            </p:txBody>
          </p:sp>
          <p:sp>
            <p:nvSpPr>
              <p:cNvPr id="22" name="Chevron 30">
                <a:extLst>
                  <a:ext uri="{FF2B5EF4-FFF2-40B4-BE49-F238E27FC236}">
                    <a16:creationId xmlns:a16="http://schemas.microsoft.com/office/drawing/2014/main" id="{AABD4402-4BF7-458B-B4C3-BBE5F1089F8B}"/>
                  </a:ext>
                </a:extLst>
              </p:cNvPr>
              <p:cNvSpPr/>
              <p:nvPr/>
            </p:nvSpPr>
            <p:spPr>
              <a:xfrm>
                <a:off x="4692712" y="4591885"/>
                <a:ext cx="251611" cy="423127"/>
              </a:xfrm>
              <a:prstGeom prst="chevron">
                <a:avLst/>
              </a:prstGeom>
              <a:solidFill>
                <a:schemeClr val="bg2">
                  <a:lumMod val="25000"/>
                </a:schemeClr>
              </a:soli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spcFirstLastPara="1" lIns="50800" tIns="50800" rIns="50800" bIns="50800" spcCol="38100" anchor="ctr">
                <a:spAutoFit/>
              </a:bodyPr>
              <a:lstStyle>
                <a:defPPr>
                  <a:defRPr lang="es-E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defTabSz="584200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">
                  <a:solidFill>
                    <a:srgbClr val="FFFFFF"/>
                  </a:solidFill>
                  <a:latin typeface="Regular Aimsun Medium" panose="02000603040000020003" pitchFamily="50" charset="0"/>
                  <a:cs typeface="+mn-cs"/>
                  <a:sym typeface="Helvetica Light"/>
                </a:endParaRPr>
              </a:p>
            </p:txBody>
          </p:sp>
        </p:grpSp>
        <p:sp>
          <p:nvSpPr>
            <p:cNvPr id="11" name="TextBox 46">
              <a:extLst>
                <a:ext uri="{FF2B5EF4-FFF2-40B4-BE49-F238E27FC236}">
                  <a16:creationId xmlns:a16="http://schemas.microsoft.com/office/drawing/2014/main" id="{9E1BFA6C-B01C-4B2E-BA47-1FEF45F843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8887" y="4383088"/>
              <a:ext cx="2994409" cy="27699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Regular Aimsun Medium" panose="02000603040000020003" pitchFamily="50" charset="0"/>
                  <a:cs typeface="Arial" panose="020B0604020202020204" pitchFamily="34" charset="0"/>
                </a:rPr>
                <a:t>Fator de sensib. p/ seguimento reduzido</a:t>
              </a:r>
            </a:p>
          </p:txBody>
        </p:sp>
        <p:sp>
          <p:nvSpPr>
            <p:cNvPr id="12" name="TextBox 46">
              <a:extLst>
                <a:ext uri="{FF2B5EF4-FFF2-40B4-BE49-F238E27FC236}">
                  <a16:creationId xmlns:a16="http://schemas.microsoft.com/office/drawing/2014/main" id="{28F6781B-F1B2-4A5C-B4A9-934F04BAAE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9862" y="3981451"/>
              <a:ext cx="2597762" cy="46166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Regular Aimsun Medium" panose="02000603040000020003" pitchFamily="50" charset="0"/>
                  <a:cs typeface="Arial" panose="020B0604020202020204" pitchFamily="34" charset="0"/>
                </a:rPr>
                <a:t>Nº de ultrapassagens simultâneas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Regular Aimsun Medium" panose="02000603040000020003" pitchFamily="50" charset="0"/>
                  <a:cs typeface="Arial" panose="020B0604020202020204" pitchFamily="34" charset="0"/>
                </a:rPr>
                <a:t>e intervalo entre elas</a:t>
              </a: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371FE0B3-65FB-42EA-8448-A44D5A2B59B1}"/>
                </a:ext>
              </a:extLst>
            </p:cNvPr>
            <p:cNvGrpSpPr/>
            <p:nvPr/>
          </p:nvGrpSpPr>
          <p:grpSpPr>
            <a:xfrm>
              <a:off x="8268893" y="4902201"/>
              <a:ext cx="198149" cy="219075"/>
              <a:chOff x="8283226" y="4902201"/>
              <a:chExt cx="198149" cy="219075"/>
            </a:xfrm>
          </p:grpSpPr>
          <p:cxnSp>
            <p:nvCxnSpPr>
              <p:cNvPr id="14" name="Straight Arrow Connector 31">
                <a:extLst>
                  <a:ext uri="{FF2B5EF4-FFF2-40B4-BE49-F238E27FC236}">
                    <a16:creationId xmlns:a16="http://schemas.microsoft.com/office/drawing/2014/main" id="{DC7D27B8-A38D-481C-ADD5-264D87CF0355}"/>
                  </a:ext>
                </a:extLst>
              </p:cNvPr>
              <p:cNvCxnSpPr/>
              <p:nvPr/>
            </p:nvCxnSpPr>
            <p:spPr>
              <a:xfrm>
                <a:off x="8301987" y="4991101"/>
                <a:ext cx="179388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29">
                <a:extLst>
                  <a:ext uri="{FF2B5EF4-FFF2-40B4-BE49-F238E27FC236}">
                    <a16:creationId xmlns:a16="http://schemas.microsoft.com/office/drawing/2014/main" id="{3E6CB0BF-968B-481B-AFCF-980546CC78C5}"/>
                  </a:ext>
                </a:extLst>
              </p:cNvPr>
              <p:cNvCxnSpPr/>
              <p:nvPr/>
            </p:nvCxnSpPr>
            <p:spPr>
              <a:xfrm flipH="1">
                <a:off x="8283226" y="4902201"/>
                <a:ext cx="1588" cy="21907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29">
                <a:extLst>
                  <a:ext uri="{FF2B5EF4-FFF2-40B4-BE49-F238E27FC236}">
                    <a16:creationId xmlns:a16="http://schemas.microsoft.com/office/drawing/2014/main" id="{385E9180-A995-40C8-A3C2-4EC20A7A1076}"/>
                  </a:ext>
                </a:extLst>
              </p:cNvPr>
              <p:cNvCxnSpPr/>
              <p:nvPr/>
            </p:nvCxnSpPr>
            <p:spPr>
              <a:xfrm flipH="1">
                <a:off x="8479787" y="4902201"/>
                <a:ext cx="1588" cy="21907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49776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E48A-2AEB-4349-82AF-5423144D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F80D9"/>
                </a:solidFill>
              </a:rPr>
              <a:t>Ultrapassagem: duas faixas, mão dupla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22D32-A20B-9642-A8A2-D61C6DA62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68B"/>
                </a:solidFill>
              </a:rPr>
              <a:t>Parâmetros da seção e do veículo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3936-A6AF-3341-8CB1-8B55CF74F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543C61-8AFA-D84A-A60E-2ADF35713F08}" type="slidenum">
              <a:rPr lang="en-US"/>
              <a:pPr/>
              <a:t>92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860F4-70F1-1842-9EBA-AD51126EB1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8E0507F-B83C-4208-9DFA-DC5BFB620DFC}"/>
              </a:ext>
            </a:extLst>
          </p:cNvPr>
          <p:cNvGrpSpPr/>
          <p:nvPr/>
        </p:nvGrpSpPr>
        <p:grpSpPr>
          <a:xfrm>
            <a:off x="2303757" y="1719589"/>
            <a:ext cx="7627643" cy="4617711"/>
            <a:chOff x="2303757" y="1719589"/>
            <a:chExt cx="7627643" cy="4617711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7F208CC4-DAA8-4C02-9DD2-6A37A4EAC8FD}"/>
                </a:ext>
              </a:extLst>
            </p:cNvPr>
            <p:cNvGrpSpPr/>
            <p:nvPr/>
          </p:nvGrpSpPr>
          <p:grpSpPr>
            <a:xfrm>
              <a:off x="2303757" y="1818630"/>
              <a:ext cx="2977856" cy="4491683"/>
              <a:chOff x="2303757" y="1818630"/>
              <a:chExt cx="2977856" cy="4491683"/>
            </a:xfrm>
          </p:grpSpPr>
          <p:pic>
            <p:nvPicPr>
              <p:cNvPr id="19" name="Picture 2">
                <a:extLst>
                  <a:ext uri="{FF2B5EF4-FFF2-40B4-BE49-F238E27FC236}">
                    <a16:creationId xmlns:a16="http://schemas.microsoft.com/office/drawing/2014/main" id="{2CE19960-46EC-4971-BEF5-FCA7B2EE9D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4613" y="2347913"/>
                <a:ext cx="2667000" cy="504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TextBox 9">
                <a:extLst>
                  <a:ext uri="{FF2B5EF4-FFF2-40B4-BE49-F238E27FC236}">
                    <a16:creationId xmlns:a16="http://schemas.microsoft.com/office/drawing/2014/main" id="{5BC2431D-EA64-48F2-9787-C06BCAFF53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461525">
                <a:off x="2303757" y="1818630"/>
                <a:ext cx="1151277" cy="46166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400" dirty="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Seção</a:t>
                </a:r>
              </a:p>
            </p:txBody>
          </p:sp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44D45680-C31F-439B-81EB-91C6778676D7}"/>
                  </a:ext>
                </a:extLst>
              </p:cNvPr>
              <p:cNvGrpSpPr/>
              <p:nvPr/>
            </p:nvGrpSpPr>
            <p:grpSpPr>
              <a:xfrm>
                <a:off x="2708275" y="3113088"/>
                <a:ext cx="2417763" cy="3197225"/>
                <a:chOff x="2124075" y="2897188"/>
                <a:chExt cx="2417763" cy="3197225"/>
              </a:xfrm>
            </p:grpSpPr>
            <p:pic>
              <p:nvPicPr>
                <p:cNvPr id="22" name="Picture 6">
                  <a:extLst>
                    <a:ext uri="{FF2B5EF4-FFF2-40B4-BE49-F238E27FC236}">
                      <a16:creationId xmlns:a16="http://schemas.microsoft.com/office/drawing/2014/main" id="{F40877A3-AD18-4BA0-9E25-C16F63159B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73288" y="2897188"/>
                  <a:ext cx="2368550" cy="3197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" name="Freeform 6">
                  <a:extLst>
                    <a:ext uri="{FF2B5EF4-FFF2-40B4-BE49-F238E27FC236}">
                      <a16:creationId xmlns:a16="http://schemas.microsoft.com/office/drawing/2014/main" id="{DC741E71-D013-4862-A4F9-53F616F8589C}"/>
                    </a:ext>
                  </a:extLst>
                </p:cNvPr>
                <p:cNvSpPr/>
                <p:nvPr/>
              </p:nvSpPr>
              <p:spPr>
                <a:xfrm flipH="1">
                  <a:off x="2894013" y="3090863"/>
                  <a:ext cx="431800" cy="457200"/>
                </a:xfrm>
                <a:custGeom>
                  <a:avLst/>
                  <a:gdLst>
                    <a:gd name="connsiteX0" fmla="*/ 0 w 1314450"/>
                    <a:gd name="connsiteY0" fmla="*/ 2333625 h 2333625"/>
                    <a:gd name="connsiteX1" fmla="*/ 590550 w 1314450"/>
                    <a:gd name="connsiteY1" fmla="*/ 676275 h 2333625"/>
                    <a:gd name="connsiteX2" fmla="*/ 838200 w 1314450"/>
                    <a:gd name="connsiteY2" fmla="*/ 257175 h 2333625"/>
                    <a:gd name="connsiteX3" fmla="*/ 1314450 w 1314450"/>
                    <a:gd name="connsiteY3" fmla="*/ 0 h 2333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2333625">
                      <a:moveTo>
                        <a:pt x="0" y="2333625"/>
                      </a:moveTo>
                      <a:cubicBezTo>
                        <a:pt x="225425" y="1677987"/>
                        <a:pt x="450850" y="1022350"/>
                        <a:pt x="590550" y="676275"/>
                      </a:cubicBezTo>
                      <a:cubicBezTo>
                        <a:pt x="730250" y="330200"/>
                        <a:pt x="717550" y="369887"/>
                        <a:pt x="838200" y="257175"/>
                      </a:cubicBezTo>
                      <a:cubicBezTo>
                        <a:pt x="958850" y="144463"/>
                        <a:pt x="1136650" y="72231"/>
                        <a:pt x="1314450" y="0"/>
                      </a:cubicBezTo>
                    </a:path>
                  </a:pathLst>
                </a:custGeom>
                <a:noFill/>
                <a:ln w="12700">
                  <a:solidFill>
                    <a:srgbClr val="FF0000"/>
                  </a:solidFill>
                  <a:headEnd type="diamond" w="med" len="med"/>
                  <a:tailEnd type="diamond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>
                    <a:latin typeface="Regular Aimsun Medium" panose="02000603040000020003" pitchFamily="50" charset="0"/>
                  </a:endParaRPr>
                </a:p>
              </p:txBody>
            </p:sp>
            <p:sp>
              <p:nvSpPr>
                <p:cNvPr id="24" name="TextBox 7">
                  <a:extLst>
                    <a:ext uri="{FF2B5EF4-FFF2-40B4-BE49-F238E27FC236}">
                      <a16:creationId xmlns:a16="http://schemas.microsoft.com/office/drawing/2014/main" id="{A40BDF98-41A5-46C8-B8F7-2614FB55E5E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06675" y="3068638"/>
                  <a:ext cx="554038" cy="2778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s-ES" altLang="en-US" sz="1200">
                      <a:solidFill>
                        <a:srgbClr val="FF0000"/>
                      </a:solidFill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300m</a:t>
                  </a:r>
                </a:p>
              </p:txBody>
            </p:sp>
            <p:sp>
              <p:nvSpPr>
                <p:cNvPr id="25" name="TextBox 7">
                  <a:extLst>
                    <a:ext uri="{FF2B5EF4-FFF2-40B4-BE49-F238E27FC236}">
                      <a16:creationId xmlns:a16="http://schemas.microsoft.com/office/drawing/2014/main" id="{C642A1BE-2A33-4F6B-902B-9627BFD425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24075" y="2935288"/>
                  <a:ext cx="554038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s-ES" altLang="en-US" sz="1200">
                      <a:solidFill>
                        <a:srgbClr val="FF0000"/>
                      </a:solidFill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450m</a:t>
                  </a:r>
                </a:p>
              </p:txBody>
            </p:sp>
            <p:sp>
              <p:nvSpPr>
                <p:cNvPr id="26" name="Freeform 20">
                  <a:extLst>
                    <a:ext uri="{FF2B5EF4-FFF2-40B4-BE49-F238E27FC236}">
                      <a16:creationId xmlns:a16="http://schemas.microsoft.com/office/drawing/2014/main" id="{7E6E22D9-A372-406A-A060-B7493244A105}"/>
                    </a:ext>
                  </a:extLst>
                </p:cNvPr>
                <p:cNvSpPr/>
                <p:nvPr/>
              </p:nvSpPr>
              <p:spPr>
                <a:xfrm flipH="1">
                  <a:off x="2614613" y="3044825"/>
                  <a:ext cx="279400" cy="46038"/>
                </a:xfrm>
                <a:custGeom>
                  <a:avLst/>
                  <a:gdLst>
                    <a:gd name="connsiteX0" fmla="*/ 0 w 1314450"/>
                    <a:gd name="connsiteY0" fmla="*/ 2333625 h 2333625"/>
                    <a:gd name="connsiteX1" fmla="*/ 590550 w 1314450"/>
                    <a:gd name="connsiteY1" fmla="*/ 676275 h 2333625"/>
                    <a:gd name="connsiteX2" fmla="*/ 838200 w 1314450"/>
                    <a:gd name="connsiteY2" fmla="*/ 257175 h 2333625"/>
                    <a:gd name="connsiteX3" fmla="*/ 1314450 w 1314450"/>
                    <a:gd name="connsiteY3" fmla="*/ 0 h 2333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2333625">
                      <a:moveTo>
                        <a:pt x="0" y="2333625"/>
                      </a:moveTo>
                      <a:cubicBezTo>
                        <a:pt x="225425" y="1677987"/>
                        <a:pt x="450850" y="1022350"/>
                        <a:pt x="590550" y="676275"/>
                      </a:cubicBezTo>
                      <a:cubicBezTo>
                        <a:pt x="730250" y="330200"/>
                        <a:pt x="717550" y="369887"/>
                        <a:pt x="838200" y="257175"/>
                      </a:cubicBezTo>
                      <a:cubicBezTo>
                        <a:pt x="958850" y="144463"/>
                        <a:pt x="1136650" y="72231"/>
                        <a:pt x="1314450" y="0"/>
                      </a:cubicBezTo>
                    </a:path>
                  </a:pathLst>
                </a:custGeom>
                <a:noFill/>
                <a:ln w="12700">
                  <a:solidFill>
                    <a:srgbClr val="FF0000"/>
                  </a:solidFill>
                  <a:prstDash val="sysDash"/>
                  <a:headEnd type="diamond" w="med" len="med"/>
                  <a:tailEnd type="diamond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>
                    <a:latin typeface="Regular Aimsun Medium" panose="02000603040000020003" pitchFamily="50" charset="0"/>
                  </a:endParaRPr>
                </a:p>
              </p:txBody>
            </p:sp>
          </p:grp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F6A6050-62C7-42B4-8EA6-E791A59DBD63}"/>
                </a:ext>
              </a:extLst>
            </p:cNvPr>
            <p:cNvGrpSpPr/>
            <p:nvPr/>
          </p:nvGrpSpPr>
          <p:grpSpPr>
            <a:xfrm>
              <a:off x="6338608" y="1719589"/>
              <a:ext cx="3592792" cy="4617711"/>
              <a:chOff x="6338608" y="1719589"/>
              <a:chExt cx="3592792" cy="4617711"/>
            </a:xfrm>
          </p:grpSpPr>
          <p:pic>
            <p:nvPicPr>
              <p:cNvPr id="9" name="Picture 5">
                <a:extLst>
                  <a:ext uri="{FF2B5EF4-FFF2-40B4-BE49-F238E27FC236}">
                    <a16:creationId xmlns:a16="http://schemas.microsoft.com/office/drawing/2014/main" id="{DFC961F8-AA7E-4168-8EB6-8BF766E841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6275" y="2249488"/>
                <a:ext cx="2905125" cy="819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588B1F57-FFD3-4687-8453-80BD41860F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489757">
                <a:off x="6338608" y="1719589"/>
                <a:ext cx="1799788" cy="46166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latin typeface="Regular Aimsun Medium" panose="02000603040000020003" pitchFamily="50" charset="0"/>
                    <a:cs typeface="Arial" panose="020B0604020202020204" pitchFamily="34" charset="0"/>
                  </a:rPr>
                  <a:t>Tipo veic.</a:t>
                </a:r>
              </a:p>
            </p:txBody>
          </p:sp>
          <p:grpSp>
            <p:nvGrpSpPr>
              <p:cNvPr id="11" name="Grupo 10">
                <a:extLst>
                  <a:ext uri="{FF2B5EF4-FFF2-40B4-BE49-F238E27FC236}">
                    <a16:creationId xmlns:a16="http://schemas.microsoft.com/office/drawing/2014/main" id="{9722D615-0345-41F1-97B0-20AF39B0BAC4}"/>
                  </a:ext>
                </a:extLst>
              </p:cNvPr>
              <p:cNvGrpSpPr/>
              <p:nvPr/>
            </p:nvGrpSpPr>
            <p:grpSpPr>
              <a:xfrm>
                <a:off x="7246938" y="3141663"/>
                <a:ext cx="2368550" cy="3195637"/>
                <a:chOff x="6662738" y="2925763"/>
                <a:chExt cx="2368550" cy="3195637"/>
              </a:xfrm>
            </p:grpSpPr>
            <p:pic>
              <p:nvPicPr>
                <p:cNvPr id="12" name="Picture 6">
                  <a:extLst>
                    <a:ext uri="{FF2B5EF4-FFF2-40B4-BE49-F238E27FC236}">
                      <a16:creationId xmlns:a16="http://schemas.microsoft.com/office/drawing/2014/main" id="{A1EC5884-FA32-4983-A972-2C1A37512E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62738" y="2925763"/>
                  <a:ext cx="2368550" cy="31956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15E30A72-E6B4-45F9-B4A7-0A65E439B487}"/>
                    </a:ext>
                  </a:extLst>
                </p:cNvPr>
                <p:cNvCxnSpPr/>
                <p:nvPr/>
              </p:nvCxnSpPr>
              <p:spPr>
                <a:xfrm flipV="1">
                  <a:off x="7847013" y="4810125"/>
                  <a:ext cx="115887" cy="96202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0E26FAF5-1D34-4365-9738-C202C05CD06C}"/>
                    </a:ext>
                  </a:extLst>
                </p:cNvPr>
                <p:cNvCxnSpPr/>
                <p:nvPr/>
              </p:nvCxnSpPr>
              <p:spPr>
                <a:xfrm flipV="1">
                  <a:off x="8018463" y="4075113"/>
                  <a:ext cx="247650" cy="46672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Explosion 1 1">
                  <a:extLst>
                    <a:ext uri="{FF2B5EF4-FFF2-40B4-BE49-F238E27FC236}">
                      <a16:creationId xmlns:a16="http://schemas.microsoft.com/office/drawing/2014/main" id="{90287EB1-461A-47AA-B533-3C087CD37950}"/>
                    </a:ext>
                  </a:extLst>
                </p:cNvPr>
                <p:cNvSpPr/>
                <p:nvPr/>
              </p:nvSpPr>
              <p:spPr>
                <a:xfrm>
                  <a:off x="7724775" y="2992795"/>
                  <a:ext cx="588963" cy="1066086"/>
                </a:xfrm>
                <a:prstGeom prst="irregularSeal1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spcFirstLastPara="1" lIns="50800" tIns="50800" rIns="50800" bIns="50800" spcCol="38100" anchor="ctr">
                  <a:spAutoFit/>
                </a:bodyPr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defTabSz="584200" fontAlgn="auto" latinLnBrk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s-ES">
                    <a:solidFill>
                      <a:srgbClr val="FFFFFF"/>
                    </a:solidFill>
                    <a:latin typeface="Regular Aimsun Medium" panose="02000603040000020003" pitchFamily="50" charset="0"/>
                    <a:cs typeface="+mn-cs"/>
                    <a:sym typeface="Helvetica Light"/>
                  </a:endParaRPr>
                </a:p>
              </p:txBody>
            </p:sp>
            <p:sp>
              <p:nvSpPr>
                <p:cNvPr id="16" name="Parallelogram 16">
                  <a:extLst>
                    <a:ext uri="{FF2B5EF4-FFF2-40B4-BE49-F238E27FC236}">
                      <a16:creationId xmlns:a16="http://schemas.microsoft.com/office/drawing/2014/main" id="{4279D94C-B252-486B-953B-944F615760F6}"/>
                    </a:ext>
                  </a:extLst>
                </p:cNvPr>
                <p:cNvSpPr/>
                <p:nvPr/>
              </p:nvSpPr>
              <p:spPr>
                <a:xfrm>
                  <a:off x="7862888" y="3550305"/>
                  <a:ext cx="303212" cy="603528"/>
                </a:xfrm>
                <a:prstGeom prst="parallelogram">
                  <a:avLst/>
                </a:prstGeom>
                <a:solidFill>
                  <a:srgbClr val="00B050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spcFirstLastPara="1" lIns="50800" tIns="50800" rIns="50800" bIns="50800" spcCol="38100" anchor="ctr">
                  <a:spAutoFit/>
                </a:bodyPr>
                <a:lstStyle>
                  <a:defPPr>
                    <a:defRPr lang="es-E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defTabSz="584200" fontAlgn="auto" latinLnBrk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s-ES">
                    <a:solidFill>
                      <a:srgbClr val="FFFFFF"/>
                    </a:solidFill>
                    <a:latin typeface="Regular Aimsun Medium" panose="02000603040000020003" pitchFamily="50" charset="0"/>
                    <a:cs typeface="+mn-cs"/>
                    <a:sym typeface="Helvetica Light"/>
                  </a:endParaRPr>
                </a:p>
              </p:txBody>
            </p:sp>
            <p:sp>
              <p:nvSpPr>
                <p:cNvPr id="17" name="TextBox 7">
                  <a:extLst>
                    <a:ext uri="{FF2B5EF4-FFF2-40B4-BE49-F238E27FC236}">
                      <a16:creationId xmlns:a16="http://schemas.microsoft.com/office/drawing/2014/main" id="{C4E1C6E7-25EC-44F0-A6DA-DD0B5C8C834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313613" y="3694113"/>
                  <a:ext cx="570349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5pPr>
                  <a:lvl6pPr marL="25146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6pPr>
                  <a:lvl7pPr marL="29718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7pPr>
                  <a:lvl8pPr marL="34290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8pPr>
                  <a:lvl9pPr marL="3886200" indent="-228600" defTabSz="449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Trebuchet MS" panose="020B0603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sz="1200">
                      <a:solidFill>
                        <a:srgbClr val="00863D"/>
                      </a:solidFill>
                      <a:latin typeface="Regular Aimsun Medium" panose="02000603040000020003" pitchFamily="50" charset="0"/>
                      <a:cs typeface="Arial" panose="020B0604020202020204" pitchFamily="34" charset="0"/>
                    </a:rPr>
                    <a:t>5 s</a:t>
                  </a:r>
                </a:p>
              </p:txBody>
            </p:sp>
            <p:cxnSp>
              <p:nvCxnSpPr>
                <p:cNvPr id="18" name="Straight Arrow Connector 2">
                  <a:extLst>
                    <a:ext uri="{FF2B5EF4-FFF2-40B4-BE49-F238E27FC236}">
                      <a16:creationId xmlns:a16="http://schemas.microsoft.com/office/drawing/2014/main" id="{3EA63788-6F98-46CA-9508-FEE1CB5DBAC1}"/>
                    </a:ext>
                  </a:extLst>
                </p:cNvPr>
                <p:cNvCxnSpPr/>
                <p:nvPr/>
              </p:nvCxnSpPr>
              <p:spPr>
                <a:xfrm flipV="1">
                  <a:off x="7970838" y="3646488"/>
                  <a:ext cx="69850" cy="430212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  <a:headEnd type="triangle"/>
                  <a:tailEnd type="triangle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2219563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Aimsun">
      <a:dk1>
        <a:srgbClr val="08244B"/>
      </a:dk1>
      <a:lt1>
        <a:srgbClr val="FFFFFF"/>
      </a:lt1>
      <a:dk2>
        <a:srgbClr val="1E80D4"/>
      </a:dk2>
      <a:lt2>
        <a:srgbClr val="C4D4DD"/>
      </a:lt2>
      <a:accent1>
        <a:srgbClr val="1E80D4"/>
      </a:accent1>
      <a:accent2>
        <a:srgbClr val="E9432D"/>
      </a:accent2>
      <a:accent3>
        <a:srgbClr val="009186"/>
      </a:accent3>
      <a:accent4>
        <a:srgbClr val="FEBE01"/>
      </a:accent4>
      <a:accent5>
        <a:srgbClr val="E49F97"/>
      </a:accent5>
      <a:accent6>
        <a:srgbClr val="E4DAD0"/>
      </a:accent6>
      <a:hlink>
        <a:srgbClr val="1E80D4"/>
      </a:hlink>
      <a:folHlink>
        <a:srgbClr val="1E80D4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4943</TotalTime>
  <Words>3790</Words>
  <Application>Microsoft Office PowerPoint</Application>
  <PresentationFormat>Widescreen</PresentationFormat>
  <Paragraphs>927</Paragraphs>
  <Slides>92</Slides>
  <Notes>66</Notes>
  <HiddenSlides>5</HiddenSlides>
  <MMClips>1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92</vt:i4>
      </vt:variant>
    </vt:vector>
  </HeadingPairs>
  <TitlesOfParts>
    <vt:vector size="106" baseType="lpstr">
      <vt:lpstr>Arial</vt:lpstr>
      <vt:lpstr>Calibri</vt:lpstr>
      <vt:lpstr>Cambria Math</vt:lpstr>
      <vt:lpstr>Regular Aimsun Medium</vt:lpstr>
      <vt:lpstr>Regular Medium</vt:lpstr>
      <vt:lpstr>Symbol</vt:lpstr>
      <vt:lpstr>Tahoma</vt:lpstr>
      <vt:lpstr>Times New Roman</vt:lpstr>
      <vt:lpstr>Trebuchet MS</vt:lpstr>
      <vt:lpstr>Wingdings</vt:lpstr>
      <vt:lpstr>Office Theme</vt:lpstr>
      <vt:lpstr>Equation</vt:lpstr>
      <vt:lpstr>Ecuación</vt:lpstr>
      <vt:lpstr>Worksheet</vt:lpstr>
      <vt:lpstr>Treinamento Aimsun Next 26 – Santa Luzia</vt:lpstr>
      <vt:lpstr>Apresentação do PowerPoint</vt:lpstr>
      <vt:lpstr>Apresentação do PowerPoint</vt:lpstr>
      <vt:lpstr>Aimsun Next 26 Overview</vt:lpstr>
      <vt:lpstr>Aimsun Next 26 Overview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Microscopic model approach</vt:lpstr>
      <vt:lpstr>Traffic generation</vt:lpstr>
      <vt:lpstr>Car-following model</vt:lpstr>
      <vt:lpstr>Car-following model</vt:lpstr>
      <vt:lpstr>Car-following model</vt:lpstr>
      <vt:lpstr>Car-following model</vt:lpstr>
      <vt:lpstr>Car-following model</vt:lpstr>
      <vt:lpstr>Two-lane car-following model</vt:lpstr>
      <vt:lpstr>Lane-changing model</vt:lpstr>
      <vt:lpstr>Lane-changing model</vt:lpstr>
      <vt:lpstr>Lane-changing model</vt:lpstr>
      <vt:lpstr>Lane-changing model</vt:lpstr>
      <vt:lpstr>Lane-changing model</vt:lpstr>
      <vt:lpstr>Lane-changing model</vt:lpstr>
      <vt:lpstr>Lane-changing model</vt:lpstr>
      <vt:lpstr>Lane-changing model</vt:lpstr>
      <vt:lpstr>Lane-changing model</vt:lpstr>
      <vt:lpstr>Gap-acceptance model</vt:lpstr>
      <vt:lpstr>Non-lane based behavior</vt:lpstr>
      <vt:lpstr>Pedestrians</vt:lpstr>
      <vt:lpstr>Microscopic model</vt:lpstr>
      <vt:lpstr>Microscopic model</vt:lpstr>
      <vt:lpstr>Apresentação do PowerPoint</vt:lpstr>
      <vt:lpstr>Exercício de Modelagem de Rede</vt:lpstr>
      <vt:lpstr>Apresentação do PowerPoint</vt:lpstr>
      <vt:lpstr>Statistics</vt:lpstr>
      <vt:lpstr>Statistics</vt:lpstr>
      <vt:lpstr>Statistics</vt:lpstr>
      <vt:lpstr>Detection</vt:lpstr>
      <vt:lpstr>Detection</vt:lpstr>
      <vt:lpstr>Paths and OD statistics</vt:lpstr>
      <vt:lpstr>Outputs</vt:lpstr>
      <vt:lpstr>Outputs</vt:lpstr>
      <vt:lpstr>Outputs</vt:lpstr>
      <vt:lpstr>Outputs</vt:lpstr>
      <vt:lpstr>Outputs</vt:lpstr>
      <vt:lpstr>Outputs</vt:lpstr>
      <vt:lpstr>Outputs</vt:lpstr>
      <vt:lpstr>Output formats</vt:lpstr>
      <vt:lpstr>Time series</vt:lpstr>
      <vt:lpstr>Time series</vt:lpstr>
      <vt:lpstr>Comparing simulations</vt:lpstr>
      <vt:lpstr>Simulation recording and play</vt:lpstr>
      <vt:lpstr>Video</vt:lpstr>
      <vt:lpstr>Apresentação do PowerPoint</vt:lpstr>
      <vt:lpstr>Objective</vt:lpstr>
      <vt:lpstr>Info</vt:lpstr>
      <vt:lpstr>Actions</vt:lpstr>
      <vt:lpstr>Actions</vt:lpstr>
      <vt:lpstr>Effect</vt:lpstr>
      <vt:lpstr>Effect</vt:lpstr>
      <vt:lpstr>Activation</vt:lpstr>
      <vt:lpstr>Example</vt:lpstr>
      <vt:lpstr>Example</vt:lpstr>
      <vt:lpstr>Apresentação do PowerPoint</vt:lpstr>
      <vt:lpstr>Path types</vt:lpstr>
      <vt:lpstr>Dynamic traffic assignment</vt:lpstr>
      <vt:lpstr>Dynamic traffic assignment</vt:lpstr>
      <vt:lpstr>Dynamic traffic assignment</vt:lpstr>
      <vt:lpstr>Dynamic traffic assignment</vt:lpstr>
      <vt:lpstr>Dynamic traffic assignment</vt:lpstr>
      <vt:lpstr>Cost functions</vt:lpstr>
      <vt:lpstr>Initial cost function</vt:lpstr>
      <vt:lpstr>Dynamic cost function</vt:lpstr>
      <vt:lpstr>Cost functions</vt:lpstr>
      <vt:lpstr>Cost functions</vt:lpstr>
      <vt:lpstr>Cost functions</vt:lpstr>
      <vt:lpstr>Stochastic route choice</vt:lpstr>
      <vt:lpstr>Stochastic route choice</vt:lpstr>
      <vt:lpstr>Stochastic route choice</vt:lpstr>
      <vt:lpstr>Stochastic route choice</vt:lpstr>
      <vt:lpstr>Stochastic route choice</vt:lpstr>
      <vt:lpstr>Stochastic route choice</vt:lpstr>
      <vt:lpstr>Stochastic route choice</vt:lpstr>
      <vt:lpstr>Stochastic route choice</vt:lpstr>
      <vt:lpstr>Stochastic route choice</vt:lpstr>
      <vt:lpstr>TWOPAS acceleration model</vt:lpstr>
      <vt:lpstr>TWOPAS acceleration model</vt:lpstr>
      <vt:lpstr>Two-way two-lane overtaking model</vt:lpstr>
      <vt:lpstr>Two-way two-lane overtaking model</vt:lpstr>
      <vt:lpstr>Two-way two-lane overtaking 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Treinamento Aimsun Next</dc:title>
  <dc:creator>Rodrigo Coelho</dc:creator>
  <cp:keywords>Fratar Engenharia Consultiva</cp:keywords>
  <cp:lastModifiedBy>Rodrigo Coelho</cp:lastModifiedBy>
  <cp:revision>186</cp:revision>
  <cp:lastPrinted>2017-08-31T20:33:26Z</cp:lastPrinted>
  <dcterms:created xsi:type="dcterms:W3CDTF">2017-08-31T13:14:28Z</dcterms:created>
  <dcterms:modified xsi:type="dcterms:W3CDTF">2026-09-14T20:47:07Z</dcterms:modified>
</cp:coreProperties>
</file>